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4" r:id="rId2"/>
  </p:sldMasterIdLst>
  <p:sldIdLst>
    <p:sldId id="271" r:id="rId3"/>
    <p:sldId id="273" r:id="rId4"/>
    <p:sldId id="274" r:id="rId5"/>
    <p:sldId id="265" r:id="rId6"/>
    <p:sldId id="264" r:id="rId7"/>
    <p:sldId id="269" r:id="rId8"/>
    <p:sldId id="268" r:id="rId9"/>
    <p:sldId id="270" r:id="rId10"/>
  </p:sldIdLst>
  <p:sldSz cx="10693400" cy="7556500"/>
  <p:notesSz cx="4870450" cy="70993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035">
          <p15:clr>
            <a:srgbClr val="A4A3A4"/>
          </p15:clr>
        </p15:guide>
        <p15:guide id="2" pos="30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08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44" y="66"/>
      </p:cViewPr>
      <p:guideLst>
        <p:guide orient="horz" pos="2035"/>
        <p:guide pos="305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nnees\A_Div%20Logement\AA_DOSSIERS%20EK\LOGEMENT%20SOCIAL\A_SPLS\SUIVI%20SAISIE%202015\Copil%20marseille%2028%2001%202015\Etat%20SPLS%20copil%20Marseille%2028%2001%20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nnees\A_Div%20Logement\AA_DOSSIERS%20EK\LOGEMENT%20SOCIAL\A_SPLS\SUIVI%20SAISIE%202015\Copil%20marseille%2028%2001%202015\Etat%20SPLS%20copil%20Marseille%2028%2001%20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nnees\A_Div%20Logement\AA_DOSSIERS%20EK\LOGEMENT%20SOCIAL\A_SPLS\SUIVI%20SAISIE%202015\Copil%20marseille%2028%2001%202015\Etat%20SPLS%20copil%20Marseille%2028%2001%20201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nnees\A_Div%20Logement\AA_DOSSIERS%20EK\LOGEMENT%20SOCIAL\A_SPLS\SUIVI%20SAISIE%202015\Copil%20marseille%2028%2001%202015\Etat%20SPLS%20copil%20Marseille%2028%2001%20201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nnees\A_Div%20Logement\AA_DOSSIERS%20EK\LOGEMENT%20SOCIAL\A_SPLS\SUIVI%20SAISIE%202015\Copil%20marseille%2028%2001%202015\Etat%20SPLS%20copil%20Marseille%2028%2001%2020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nnees\A_Div%20Logement\AA_DOSSIERS%20EK\LOGEMENT%20SOCIAL\A_SPLS\SUIVI%20SAISIE%202015\Copil%20marseille%2028%2001%202015\Etat%20SPLS%20copil%20Marseille%2028%2001%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marL="0" marR="0" indent="0" algn="l" defTabSz="914400" rtl="0" eaLnBrk="1" fontAlgn="auto" latinLnBrk="0" hangingPunct="1">
              <a:lnSpc>
                <a:spcPct val="100000"/>
              </a:lnSpc>
              <a:spcBef>
                <a:spcPts val="0"/>
              </a:spcBef>
              <a:spcAft>
                <a:spcPts val="0"/>
              </a:spcAft>
              <a:buClrTx/>
              <a:buSzTx/>
              <a:buFontTx/>
              <a:buNone/>
              <a:tabLst/>
              <a:defRPr sz="1400">
                <a:solidFill>
                  <a:schemeClr val="lt1"/>
                </a:solidFill>
                <a:latin typeface="+mn-lt"/>
                <a:ea typeface="+mn-ea"/>
                <a:cs typeface="+mn-cs"/>
              </a:defRPr>
            </a:pPr>
            <a:r>
              <a:rPr lang="fr-FR" sz="1400" b="1" i="0" baseline="0" dirty="0" smtClean="0">
                <a:solidFill>
                  <a:schemeClr val="lt1"/>
                </a:solidFill>
                <a:latin typeface="+mn-lt"/>
                <a:ea typeface="+mn-ea"/>
                <a:cs typeface="+mn-cs"/>
              </a:rPr>
              <a:t>Tous territoires hors Lille Métropole</a:t>
            </a:r>
            <a:endParaRPr lang="fr-FR" sz="1400" b="1" i="0" baseline="0" dirty="0">
              <a:solidFill>
                <a:schemeClr val="lt1"/>
              </a:solidFill>
              <a:latin typeface="+mn-lt"/>
              <a:ea typeface="+mn-ea"/>
              <a:cs typeface="+mn-cs"/>
            </a:endParaRPr>
          </a:p>
        </c:rich>
      </c:tx>
      <c:layout>
        <c:manualLayout>
          <c:xMode val="edge"/>
          <c:yMode val="edge"/>
          <c:x val="0.10689593201236693"/>
          <c:y val="5.0072178477690292E-2"/>
        </c:manualLayout>
      </c:layout>
      <c:overlay val="1"/>
      <c:spPr>
        <a:solidFill>
          <a:schemeClr val="accent1"/>
        </a:solidFill>
        <a:ln w="25400" cap="flat" cmpd="sng" algn="ctr">
          <a:solidFill>
            <a:schemeClr val="accent1">
              <a:shade val="50000"/>
            </a:schemeClr>
          </a:solidFill>
          <a:prstDash val="solid"/>
        </a:ln>
        <a:effectLst/>
      </c:spPr>
    </c:title>
    <c:autoTitleDeleted val="0"/>
    <c:plotArea>
      <c:layout>
        <c:manualLayout>
          <c:layoutTarget val="inner"/>
          <c:xMode val="edge"/>
          <c:yMode val="edge"/>
          <c:x val="5.859795004072791E-2"/>
          <c:y val="2.8467993444782277E-2"/>
          <c:w val="0.92559745225812606"/>
          <c:h val="0.55984731075282268"/>
        </c:manualLayout>
      </c:layout>
      <c:barChart>
        <c:barDir val="col"/>
        <c:grouping val="clustered"/>
        <c:varyColors val="0"/>
        <c:ser>
          <c:idx val="1"/>
          <c:order val="0"/>
          <c:tx>
            <c:strRef>
              <c:f>'2_1 Graph 2014 PLUS_PLAI (DAP)'!$E$6</c:f>
              <c:strCache>
                <c:ptCount val="1"/>
                <c:pt idx="0">
                  <c:v>Logements PLUS/PLAI saisis via SPLS et financés dans GALION</c:v>
                </c:pt>
              </c:strCache>
            </c:strRef>
          </c:tx>
          <c:spPr>
            <a:solidFill>
              <a:schemeClr val="accent1">
                <a:lumMod val="40000"/>
                <a:lumOff val="60000"/>
              </a:schemeClr>
            </a:solidFill>
            <a:ln w="15875">
              <a:solidFill>
                <a:schemeClr val="accent1">
                  <a:lumMod val="40000"/>
                  <a:lumOff val="60000"/>
                </a:schemeClr>
              </a:solidFill>
            </a:ln>
          </c:spPr>
          <c:invertIfNegative val="0"/>
          <c:dLbls>
            <c:dLbl>
              <c:idx val="0"/>
              <c:layout>
                <c:manualLayout>
                  <c:x val="-2.5789813023855599E-3"/>
                  <c:y val="4.597701149425287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5789813023855599E-3"/>
                  <c:y val="3.735632183908040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5789813023855599E-3"/>
                  <c:y val="5.1724137931034558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4.7280777685490192E-17"/>
                  <c:y val="4.885057471264365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5.148407095664765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4.934405828581772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5.1579626047711172E-3"/>
                  <c:y val="4.3596931849036187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5.0017422391166647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2.5789813023855599E-3"/>
                  <c:y val="4.7203819350167438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2.5789813023855599E-3"/>
                  <c:y val="4.7143859172775804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4.5003846501945881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3.6383092562867994E-2"/>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3.2102728731942205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3.6383092562867897E-2"/>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3.4242910647405089E-2"/>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0"/>
                  <c:y val="3.8523274478330656E-2"/>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1.4367816091954023E-3"/>
                  <c:y val="4.0404275308283104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7"/>
              <c:layout>
                <c:manualLayout>
                  <c:x val="0"/>
                  <c:y val="3.8523274478330656E-2"/>
                </c:manualLayout>
              </c:layout>
              <c:showLegendKey val="0"/>
              <c:showVal val="1"/>
              <c:showCatName val="0"/>
              <c:showSerName val="0"/>
              <c:showPercent val="0"/>
              <c:showBubbleSize val="0"/>
              <c:extLst>
                <c:ext xmlns:c15="http://schemas.microsoft.com/office/drawing/2012/chart" uri="{CE6537A1-D6FC-4f65-9D91-7224C49458BB}"/>
              </c:extLst>
            </c:dLbl>
            <c:dLbl>
              <c:idx val="18"/>
              <c:layout>
                <c:manualLayout>
                  <c:x val="1.4367816091954023E-3"/>
                  <c:y val="3.2102728731942205E-2"/>
                </c:manualLayout>
              </c:layout>
              <c:showLegendKey val="0"/>
              <c:showVal val="1"/>
              <c:showCatName val="0"/>
              <c:showSerName val="0"/>
              <c:showPercent val="0"/>
              <c:showBubbleSize val="0"/>
              <c:extLst>
                <c:ext xmlns:c15="http://schemas.microsoft.com/office/drawing/2012/chart" uri="{CE6537A1-D6FC-4f65-9D91-7224C49458BB}"/>
              </c:extLst>
            </c:dLbl>
            <c:dLbl>
              <c:idx val="19"/>
              <c:layout>
                <c:manualLayout>
                  <c:x val="0"/>
                  <c:y val="3.1746031746031744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3.6383092562867897E-2"/>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1.0536276751464943E-16"/>
                  <c:y val="3.9072039072039086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2"/>
              <c:layout>
                <c:manualLayout>
                  <c:x val="0"/>
                  <c:y val="3.638309256286789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rgbClr val="00206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'2_1 Graph 2014 PLUS_PLAI (DAP)'!$B$7:$B$17</c:f>
              <c:strCache>
                <c:ptCount val="11"/>
                <c:pt idx="0">
                  <c:v>CA Maubeuge</c:v>
                </c:pt>
                <c:pt idx="1">
                  <c:v>CU Arras </c:v>
                </c:pt>
                <c:pt idx="2">
                  <c:v>CA Valenciennes Métro.</c:v>
                </c:pt>
                <c:pt idx="3">
                  <c:v>CA de la Porte du Hainaut</c:v>
                </c:pt>
                <c:pt idx="4">
                  <c:v>CA du Douaisis (Hors 127 PLAI Parthiaux)</c:v>
                </c:pt>
                <c:pt idx="5">
                  <c:v>CU Dunkerque (hors 39 PLAI CADA)</c:v>
                </c:pt>
                <c:pt idx="6">
                  <c:v>CA du Boulonnais</c:v>
                </c:pt>
                <c:pt idx="7">
                  <c:v>CA Béthune Bruay NE</c:v>
                </c:pt>
                <c:pt idx="8">
                  <c:v>HD 59 (Hors 15 PLAI AAP GDV)</c:v>
                </c:pt>
                <c:pt idx="9">
                  <c:v>CA de Lens-Liévin (Hors 70 PLAI PIA)</c:v>
                </c:pt>
                <c:pt idx="10">
                  <c:v>HD 62</c:v>
                </c:pt>
              </c:strCache>
            </c:strRef>
          </c:cat>
          <c:val>
            <c:numRef>
              <c:f>'2_1 Graph 2014 PLUS_PLAI (DAP)'!$E$7:$E$17</c:f>
              <c:numCache>
                <c:formatCode>#,##0</c:formatCode>
                <c:ptCount val="11"/>
                <c:pt idx="0">
                  <c:v>51</c:v>
                </c:pt>
                <c:pt idx="1">
                  <c:v>62</c:v>
                </c:pt>
                <c:pt idx="2">
                  <c:v>115</c:v>
                </c:pt>
                <c:pt idx="3">
                  <c:v>166</c:v>
                </c:pt>
                <c:pt idx="4">
                  <c:v>95</c:v>
                </c:pt>
                <c:pt idx="5">
                  <c:v>225</c:v>
                </c:pt>
                <c:pt idx="6">
                  <c:v>291</c:v>
                </c:pt>
                <c:pt idx="7">
                  <c:v>337</c:v>
                </c:pt>
                <c:pt idx="8">
                  <c:v>446</c:v>
                </c:pt>
                <c:pt idx="9">
                  <c:v>447</c:v>
                </c:pt>
                <c:pt idx="10">
                  <c:v>481</c:v>
                </c:pt>
              </c:numCache>
            </c:numRef>
          </c:val>
        </c:ser>
        <c:ser>
          <c:idx val="0"/>
          <c:order val="1"/>
          <c:tx>
            <c:strRef>
              <c:f>'2_1 Graph 2014 PLUS_PLAI (DAP)'!$I$6</c:f>
              <c:strCache>
                <c:ptCount val="1"/>
                <c:pt idx="0">
                  <c:v>Logements PLUS/PLAI  financés GALION 2014 * (hors MOA non habilités-projets structures)</c:v>
                </c:pt>
              </c:strCache>
            </c:strRef>
          </c:tx>
          <c:spPr>
            <a:noFill/>
            <a:ln w="28575">
              <a:solidFill>
                <a:srgbClr val="C00000"/>
              </a:solidFill>
            </a:ln>
          </c:spPr>
          <c:invertIfNegative val="0"/>
          <c:dLbls>
            <c:dLbl>
              <c:idx val="0"/>
              <c:layout>
                <c:manualLayout>
                  <c:x val="-2.5789813023855599E-3"/>
                  <c:y val="-5.7473527016019587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5789813023855599E-3"/>
                  <c:y val="-2.2626482034573286E-7"/>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4.0156972641475904E-3"/>
                  <c:y val="4.3148701239925972E-4"/>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4.0613878777725337E-7"/>
                  <c:y val="-4.5795999637976344E-4"/>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0"/>
                  <c:y val="4.2803638309256405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1401819154629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4367816091954023E-3"/>
                  <c:y val="2.1401819154628207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2.873563218390808E-3"/>
                  <c:y val="0"/>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2.1401819154628207E-3"/>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2.1401819154628207E-3"/>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1.4367816091954023E-3"/>
                  <c:y val="0"/>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0"/>
                  <c:y val="4.965859714463095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7"/>
              <c:layout>
                <c:manualLayout>
                  <c:x val="0"/>
                  <c:y val="-4.2803638309256405E-3"/>
                </c:manualLayout>
              </c:layout>
              <c:showLegendKey val="0"/>
              <c:showVal val="1"/>
              <c:showCatName val="0"/>
              <c:showSerName val="0"/>
              <c:showPercent val="0"/>
              <c:showBubbleSize val="0"/>
              <c:extLst>
                <c:ext xmlns:c15="http://schemas.microsoft.com/office/drawing/2012/chart" uri="{CE6537A1-D6FC-4f65-9D91-7224C49458BB}"/>
              </c:extLst>
            </c:dLbl>
            <c:dLbl>
              <c:idx val="18"/>
              <c:layout>
                <c:manualLayout>
                  <c:x val="0"/>
                  <c:y val="-1.362975695453800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9"/>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4.2803638309256405E-3"/>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1.0536276751464943E-16"/>
                  <c:y val="-4.8840048840048996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2"/>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23"/>
              <c:layout>
                <c:manualLayout>
                  <c:x val="0"/>
                  <c:y val="8.560727661851256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rgbClr val="C0000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'2_1 Graph 2014 PLUS_PLAI (DAP)'!$B$7:$B$17</c:f>
              <c:strCache>
                <c:ptCount val="11"/>
                <c:pt idx="0">
                  <c:v>CA Maubeuge</c:v>
                </c:pt>
                <c:pt idx="1">
                  <c:v>CU Arras </c:v>
                </c:pt>
                <c:pt idx="2">
                  <c:v>CA Valenciennes Métro.</c:v>
                </c:pt>
                <c:pt idx="3">
                  <c:v>CA de la Porte du Hainaut</c:v>
                </c:pt>
                <c:pt idx="4">
                  <c:v>CA du Douaisis (Hors 127 PLAI Parthiaux)</c:v>
                </c:pt>
                <c:pt idx="5">
                  <c:v>CU Dunkerque (hors 39 PLAI CADA)</c:v>
                </c:pt>
                <c:pt idx="6">
                  <c:v>CA du Boulonnais</c:v>
                </c:pt>
                <c:pt idx="7">
                  <c:v>CA Béthune Bruay NE</c:v>
                </c:pt>
                <c:pt idx="8">
                  <c:v>HD 59 (Hors 15 PLAI AAP GDV)</c:v>
                </c:pt>
                <c:pt idx="9">
                  <c:v>CA de Lens-Liévin (Hors 70 PLAI PIA)</c:v>
                </c:pt>
                <c:pt idx="10">
                  <c:v>HD 62</c:v>
                </c:pt>
              </c:strCache>
            </c:strRef>
          </c:cat>
          <c:val>
            <c:numRef>
              <c:f>'2_1 Graph 2014 PLUS_PLAI (DAP)'!$I$7:$I$17</c:f>
              <c:numCache>
                <c:formatCode>#,##0</c:formatCode>
                <c:ptCount val="11"/>
                <c:pt idx="0">
                  <c:v>52</c:v>
                </c:pt>
                <c:pt idx="1">
                  <c:v>77</c:v>
                </c:pt>
                <c:pt idx="2">
                  <c:v>115</c:v>
                </c:pt>
                <c:pt idx="3">
                  <c:v>166</c:v>
                </c:pt>
                <c:pt idx="4">
                  <c:v>225</c:v>
                </c:pt>
                <c:pt idx="5">
                  <c:v>290</c:v>
                </c:pt>
                <c:pt idx="6">
                  <c:v>291</c:v>
                </c:pt>
                <c:pt idx="7">
                  <c:v>337</c:v>
                </c:pt>
                <c:pt idx="8">
                  <c:v>446</c:v>
                </c:pt>
                <c:pt idx="9">
                  <c:v>447</c:v>
                </c:pt>
                <c:pt idx="10">
                  <c:v>479</c:v>
                </c:pt>
              </c:numCache>
            </c:numRef>
          </c:val>
        </c:ser>
        <c:dLbls>
          <c:showLegendKey val="0"/>
          <c:showVal val="0"/>
          <c:showCatName val="0"/>
          <c:showSerName val="0"/>
          <c:showPercent val="0"/>
          <c:showBubbleSize val="0"/>
        </c:dLbls>
        <c:gapWidth val="27"/>
        <c:overlap val="100"/>
        <c:axId val="292470096"/>
        <c:axId val="590876144"/>
      </c:barChart>
      <c:catAx>
        <c:axId val="292470096"/>
        <c:scaling>
          <c:orientation val="minMax"/>
        </c:scaling>
        <c:delete val="0"/>
        <c:axPos val="b"/>
        <c:numFmt formatCode="General" sourceLinked="1"/>
        <c:majorTickMark val="out"/>
        <c:minorTickMark val="none"/>
        <c:tickLblPos val="low"/>
        <c:txPr>
          <a:bodyPr rot="-2220000" vert="horz" anchor="ctr" anchorCtr="0"/>
          <a:lstStyle/>
          <a:p>
            <a:pPr>
              <a:defRPr b="1"/>
            </a:pPr>
            <a:endParaRPr lang="fr-FR"/>
          </a:p>
        </c:txPr>
        <c:crossAx val="590876144"/>
        <c:crosses val="autoZero"/>
        <c:auto val="0"/>
        <c:lblAlgn val="ctr"/>
        <c:lblOffset val="100"/>
        <c:noMultiLvlLbl val="0"/>
      </c:catAx>
      <c:valAx>
        <c:axId val="590876144"/>
        <c:scaling>
          <c:orientation val="minMax"/>
          <c:max val="550"/>
          <c:min val="0"/>
        </c:scaling>
        <c:delete val="0"/>
        <c:axPos val="l"/>
        <c:majorGridlines>
          <c:spPr>
            <a:ln>
              <a:solidFill>
                <a:schemeClr val="bg1">
                  <a:lumMod val="75000"/>
                </a:schemeClr>
              </a:solidFill>
              <a:prstDash val="sysDot"/>
            </a:ln>
          </c:spPr>
        </c:majorGridlines>
        <c:numFmt formatCode="#,##0" sourceLinked="1"/>
        <c:majorTickMark val="out"/>
        <c:minorTickMark val="none"/>
        <c:tickLblPos val="nextTo"/>
        <c:crossAx val="292470096"/>
        <c:crosses val="autoZero"/>
        <c:crossBetween val="between"/>
      </c:valAx>
      <c:spPr>
        <a:solidFill>
          <a:sysClr val="window" lastClr="FFFFFF"/>
        </a:solidFill>
      </c:spPr>
    </c:plotArea>
    <c:legend>
      <c:legendPos val="b"/>
      <c:layout>
        <c:manualLayout>
          <c:xMode val="edge"/>
          <c:yMode val="edge"/>
          <c:x val="0"/>
          <c:y val="0.85962688931124998"/>
          <c:w val="0.9910261604146674"/>
          <c:h val="0.13654810390080549"/>
        </c:manualLayout>
      </c:layout>
      <c:overlay val="0"/>
      <c:txPr>
        <a:bodyPr/>
        <a:lstStyle/>
        <a:p>
          <a:pPr>
            <a:defRPr sz="1000" b="0"/>
          </a:pPr>
          <a:endParaRPr lang="fr-FR"/>
        </a:p>
      </c:txPr>
    </c:legend>
    <c:plotVisOnly val="1"/>
    <c:dispBlanksAs val="gap"/>
    <c:showDLblsOverMax val="0"/>
  </c:chart>
  <c:spPr>
    <a:ln>
      <a:solidFill>
        <a:schemeClr val="bg1">
          <a:lumMod val="75000"/>
        </a:schemeClr>
      </a:solidFill>
    </a:ln>
  </c:spPr>
  <c:txPr>
    <a:bodyPr/>
    <a:lstStyle/>
    <a:p>
      <a:pPr>
        <a:defRPr sz="9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sz="1400">
                <a:solidFill>
                  <a:schemeClr val="lt1"/>
                </a:solidFill>
                <a:latin typeface="+mn-lt"/>
                <a:ea typeface="+mn-ea"/>
                <a:cs typeface="+mn-cs"/>
              </a:defRPr>
            </a:pPr>
            <a:r>
              <a:rPr lang="fr-FR" sz="1400" dirty="0" smtClean="0">
                <a:solidFill>
                  <a:schemeClr val="lt1"/>
                </a:solidFill>
                <a:latin typeface="+mn-lt"/>
                <a:ea typeface="+mn-ea"/>
                <a:cs typeface="+mn-cs"/>
              </a:rPr>
              <a:t>Lille Métro.</a:t>
            </a:r>
            <a:endParaRPr lang="fr-FR" sz="1400" dirty="0">
              <a:solidFill>
                <a:schemeClr val="lt1"/>
              </a:solidFill>
              <a:latin typeface="+mn-lt"/>
              <a:ea typeface="+mn-ea"/>
              <a:cs typeface="+mn-cs"/>
            </a:endParaRPr>
          </a:p>
        </c:rich>
      </c:tx>
      <c:layout>
        <c:manualLayout>
          <c:xMode val="edge"/>
          <c:yMode val="edge"/>
          <c:x val="0.31335220330216568"/>
          <c:y val="1.7391304347826087E-2"/>
        </c:manualLayout>
      </c:layout>
      <c:overlay val="1"/>
      <c:spPr>
        <a:solidFill>
          <a:schemeClr val="accent1"/>
        </a:solidFill>
        <a:ln w="25400" cap="flat" cmpd="sng" algn="ctr">
          <a:solidFill>
            <a:schemeClr val="accent1">
              <a:shade val="50000"/>
            </a:schemeClr>
          </a:solidFill>
          <a:prstDash val="solid"/>
        </a:ln>
        <a:effectLst/>
      </c:spPr>
    </c:title>
    <c:autoTitleDeleted val="0"/>
    <c:plotArea>
      <c:layout>
        <c:manualLayout>
          <c:layoutTarget val="inner"/>
          <c:xMode val="edge"/>
          <c:yMode val="edge"/>
          <c:x val="0.32304919761006273"/>
          <c:y val="0.11542462626954245"/>
          <c:w val="0.63827867736713051"/>
          <c:h val="0.67612920544022959"/>
        </c:manualLayout>
      </c:layout>
      <c:barChart>
        <c:barDir val="col"/>
        <c:grouping val="clustered"/>
        <c:varyColors val="0"/>
        <c:ser>
          <c:idx val="1"/>
          <c:order val="0"/>
          <c:tx>
            <c:strRef>
              <c:f>'2_1 Graph 2014 LMCU'!$E$6</c:f>
              <c:strCache>
                <c:ptCount val="1"/>
                <c:pt idx="0">
                  <c:v>Logements PLUS/PLAI saisis via SPLS et financés dans GALION</c:v>
                </c:pt>
              </c:strCache>
            </c:strRef>
          </c:tx>
          <c:spPr>
            <a:solidFill>
              <a:schemeClr val="accent1">
                <a:lumMod val="40000"/>
                <a:lumOff val="60000"/>
              </a:schemeClr>
            </a:solidFill>
            <a:ln w="15875">
              <a:solidFill>
                <a:schemeClr val="accent1">
                  <a:lumMod val="40000"/>
                  <a:lumOff val="60000"/>
                </a:schemeClr>
              </a:solidFill>
            </a:ln>
          </c:spPr>
          <c:invertIfNegative val="0"/>
          <c:dLbls>
            <c:dLbl>
              <c:idx val="0"/>
              <c:numFmt formatCode="0" sourceLinked="0"/>
              <c:spPr/>
              <c:txPr>
                <a:bodyPr anchor="t" anchorCtr="0"/>
                <a:lstStyle/>
                <a:p>
                  <a:pPr>
                    <a:defRPr sz="1000" b="1">
                      <a:solidFill>
                        <a:srgbClr val="002060"/>
                      </a:solidFill>
                    </a:defRPr>
                  </a:pPr>
                  <a:endParaRPr lang="fr-FR"/>
                </a:p>
              </c:txPr>
              <c:dLblPos val="inEnd"/>
              <c:showLegendKey val="0"/>
              <c:showVal val="1"/>
              <c:showCatName val="0"/>
              <c:showSerName val="0"/>
              <c:showPercent val="0"/>
              <c:showBubbleSize val="0"/>
            </c:dLbl>
            <c:numFmt formatCode="#,##0" sourceLinked="0"/>
            <c:spPr>
              <a:noFill/>
              <a:ln>
                <a:noFill/>
              </a:ln>
              <a:effectLst/>
            </c:spPr>
            <c:txPr>
              <a:bodyPr anchor="t" anchorCtr="0"/>
              <a:lstStyle/>
              <a:p>
                <a:pPr>
                  <a:defRPr sz="1000" b="1">
                    <a:solidFill>
                      <a:srgbClr val="002060"/>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'2_1 Graph 2014 LMCU'!$B$18</c:f>
              <c:strCache>
                <c:ptCount val="1"/>
                <c:pt idx="0">
                  <c:v>CU de Lille Métro. (hors 147 LLS structures MOA non SPLS)</c:v>
                </c:pt>
              </c:strCache>
            </c:strRef>
          </c:cat>
          <c:val>
            <c:numRef>
              <c:f>'2_1 Graph 2014 LMCU'!$E$18</c:f>
              <c:numCache>
                <c:formatCode>#,##0</c:formatCode>
                <c:ptCount val="1"/>
                <c:pt idx="0">
                  <c:v>1905</c:v>
                </c:pt>
              </c:numCache>
            </c:numRef>
          </c:val>
        </c:ser>
        <c:ser>
          <c:idx val="0"/>
          <c:order val="1"/>
          <c:tx>
            <c:strRef>
              <c:f>'2_1 Graph 2014 LMCU'!$I$6</c:f>
              <c:strCache>
                <c:ptCount val="1"/>
                <c:pt idx="0">
                  <c:v>Logements PLUS/PLAI  financés GALION 2014 * (hors MOA non habilités-projets structures)</c:v>
                </c:pt>
              </c:strCache>
            </c:strRef>
          </c:tx>
          <c:spPr>
            <a:noFill/>
            <a:ln w="28575">
              <a:solidFill>
                <a:srgbClr val="C00000"/>
              </a:solidFill>
            </a:ln>
          </c:spPr>
          <c:invertIfNegative val="0"/>
          <c:dLbls>
            <c:dLbl>
              <c:idx val="0"/>
              <c:layout>
                <c:manualLayout>
                  <c:x val="0"/>
                  <c:y val="7.8472430380091848E-17"/>
                </c:manualLayout>
              </c:layout>
              <c:numFmt formatCode="0" sourceLinked="0"/>
              <c:spPr/>
              <c:txPr>
                <a:bodyPr/>
                <a:lstStyle/>
                <a:p>
                  <a:pPr>
                    <a:defRPr sz="1000" b="1">
                      <a:solidFill>
                        <a:srgbClr val="C00000"/>
                      </a:solidFill>
                    </a:defRPr>
                  </a:pPr>
                  <a:endParaRPr lang="fr-FR"/>
                </a:p>
              </c:txPr>
              <c:showLegendKey val="0"/>
              <c:showVal val="1"/>
              <c:showCatName val="0"/>
              <c:showSerName val="0"/>
              <c:showPercent val="0"/>
              <c:showBubbleSize val="0"/>
              <c:extLst>
                <c:ext xmlns:c15="http://schemas.microsoft.com/office/drawing/2012/chart" uri="{CE6537A1-D6FC-4f65-9D91-7224C49458BB}"/>
              </c:extLst>
            </c:dLbl>
            <c:dLbl>
              <c:idx val="2"/>
              <c:layout>
                <c:manualLayout>
                  <c:x val="1.4367816091954023E-3"/>
                  <c:y val="-2.442002442002451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0"/>
                  <c:y val="-4.5791151106111831E-4"/>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0"/>
                  <c:y val="4.2803638309256431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1401819154629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4367816091954023E-3"/>
                  <c:y val="2.140181915462822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2.8735632183908089E-3"/>
                  <c:y val="0"/>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2.140181915462822E-3"/>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2.140181915462822E-3"/>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1.4367816091954023E-3"/>
                  <c:y val="0"/>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0"/>
                  <c:y val="4.965859714463099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7"/>
              <c:layout>
                <c:manualLayout>
                  <c:x val="0"/>
                  <c:y val="-4.2803638309256431E-3"/>
                </c:manualLayout>
              </c:layout>
              <c:showLegendKey val="0"/>
              <c:showVal val="1"/>
              <c:showCatName val="0"/>
              <c:showSerName val="0"/>
              <c:showPercent val="0"/>
              <c:showBubbleSize val="0"/>
              <c:extLst>
                <c:ext xmlns:c15="http://schemas.microsoft.com/office/drawing/2012/chart" uri="{CE6537A1-D6FC-4f65-9D91-7224C49458BB}"/>
              </c:extLst>
            </c:dLbl>
            <c:dLbl>
              <c:idx val="18"/>
              <c:layout>
                <c:manualLayout>
                  <c:x val="0"/>
                  <c:y val="-1.3629756954538011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9"/>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4.2803638309256431E-3"/>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1.0536276751464952E-16"/>
                  <c:y val="-4.884004884004901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2"/>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23"/>
              <c:layout>
                <c:manualLayout>
                  <c:x val="0"/>
                  <c:y val="8.560727661851256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rgbClr val="C0000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'2_1 Graph 2014 LMCU'!$B$18</c:f>
              <c:strCache>
                <c:ptCount val="1"/>
                <c:pt idx="0">
                  <c:v>CU de Lille Métro. (hors 147 LLS structures MOA non SPLS)</c:v>
                </c:pt>
              </c:strCache>
            </c:strRef>
          </c:cat>
          <c:val>
            <c:numRef>
              <c:f>'2_1 Graph 2014 LMCU'!$I$18</c:f>
              <c:numCache>
                <c:formatCode>#,##0</c:formatCode>
                <c:ptCount val="1"/>
                <c:pt idx="0">
                  <c:v>1926</c:v>
                </c:pt>
              </c:numCache>
            </c:numRef>
          </c:val>
        </c:ser>
        <c:dLbls>
          <c:showLegendKey val="0"/>
          <c:showVal val="0"/>
          <c:showCatName val="0"/>
          <c:showSerName val="0"/>
          <c:showPercent val="0"/>
          <c:showBubbleSize val="0"/>
        </c:dLbls>
        <c:gapWidth val="74"/>
        <c:overlap val="100"/>
        <c:axId val="595646712"/>
        <c:axId val="595643184"/>
      </c:barChart>
      <c:catAx>
        <c:axId val="595646712"/>
        <c:scaling>
          <c:orientation val="minMax"/>
        </c:scaling>
        <c:delete val="0"/>
        <c:axPos val="b"/>
        <c:numFmt formatCode="General" sourceLinked="1"/>
        <c:majorTickMark val="out"/>
        <c:minorTickMark val="none"/>
        <c:tickLblPos val="low"/>
        <c:txPr>
          <a:bodyPr rot="0" vert="horz" anchor="ctr" anchorCtr="0"/>
          <a:lstStyle/>
          <a:p>
            <a:pPr>
              <a:defRPr sz="1000" b="1"/>
            </a:pPr>
            <a:endParaRPr lang="fr-FR"/>
          </a:p>
        </c:txPr>
        <c:crossAx val="595643184"/>
        <c:crosses val="autoZero"/>
        <c:auto val="0"/>
        <c:lblAlgn val="ctr"/>
        <c:lblOffset val="100"/>
        <c:noMultiLvlLbl val="0"/>
      </c:catAx>
      <c:valAx>
        <c:axId val="595643184"/>
        <c:scaling>
          <c:orientation val="minMax"/>
          <c:max val="2000"/>
          <c:min val="0"/>
        </c:scaling>
        <c:delete val="0"/>
        <c:axPos val="l"/>
        <c:majorGridlines>
          <c:spPr>
            <a:ln>
              <a:solidFill>
                <a:schemeClr val="bg1">
                  <a:lumMod val="75000"/>
                </a:schemeClr>
              </a:solidFill>
              <a:prstDash val="sysDot"/>
            </a:ln>
          </c:spPr>
        </c:majorGridlines>
        <c:numFmt formatCode="#,##0" sourceLinked="1"/>
        <c:majorTickMark val="out"/>
        <c:minorTickMark val="none"/>
        <c:tickLblPos val="nextTo"/>
        <c:crossAx val="595646712"/>
        <c:crosses val="autoZero"/>
        <c:crossBetween val="between"/>
      </c:valAx>
      <c:spPr>
        <a:solidFill>
          <a:sysClr val="window" lastClr="FFFFFF"/>
        </a:solidFill>
      </c:spPr>
    </c:plotArea>
    <c:plotVisOnly val="1"/>
    <c:dispBlanksAs val="gap"/>
    <c:showDLblsOverMax val="0"/>
  </c:chart>
  <c:spPr>
    <a:ln>
      <a:solidFill>
        <a:schemeClr val="bg1">
          <a:lumMod val="75000"/>
        </a:schemeClr>
      </a:solidFill>
    </a:ln>
  </c:spPr>
  <c:txPr>
    <a:bodyPr/>
    <a:lstStyle/>
    <a:p>
      <a:pPr>
        <a:defRPr sz="9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sz="1400">
                <a:solidFill>
                  <a:schemeClr val="lt1"/>
                </a:solidFill>
                <a:latin typeface="+mn-lt"/>
                <a:ea typeface="+mn-ea"/>
                <a:cs typeface="+mn-cs"/>
              </a:defRPr>
            </a:pPr>
            <a:r>
              <a:rPr lang="fr-FR" sz="1400" dirty="0" smtClean="0">
                <a:solidFill>
                  <a:schemeClr val="lt1"/>
                </a:solidFill>
                <a:latin typeface="+mn-lt"/>
                <a:ea typeface="+mn-ea"/>
                <a:cs typeface="+mn-cs"/>
              </a:rPr>
              <a:t>Tous territoires hors Lille métropole</a:t>
            </a:r>
            <a:endParaRPr lang="fr-FR" sz="1400" dirty="0">
              <a:solidFill>
                <a:schemeClr val="lt1"/>
              </a:solidFill>
              <a:latin typeface="+mn-lt"/>
              <a:ea typeface="+mn-ea"/>
              <a:cs typeface="+mn-cs"/>
            </a:endParaRPr>
          </a:p>
        </c:rich>
      </c:tx>
      <c:layout>
        <c:manualLayout>
          <c:xMode val="edge"/>
          <c:yMode val="edge"/>
          <c:x val="9.3745970341715043E-2"/>
          <c:y val="7.2463768115942045E-2"/>
        </c:manualLayout>
      </c:layout>
      <c:overlay val="1"/>
      <c:spPr>
        <a:solidFill>
          <a:schemeClr val="accent1"/>
        </a:solidFill>
        <a:ln w="25400" cap="flat" cmpd="sng" algn="ctr">
          <a:solidFill>
            <a:schemeClr val="accent1">
              <a:shade val="50000"/>
            </a:schemeClr>
          </a:solidFill>
          <a:prstDash val="solid"/>
        </a:ln>
        <a:effectLst/>
      </c:spPr>
    </c:title>
    <c:autoTitleDeleted val="0"/>
    <c:plotArea>
      <c:layout>
        <c:manualLayout>
          <c:layoutTarget val="inner"/>
          <c:xMode val="edge"/>
          <c:yMode val="edge"/>
          <c:x val="5.859795004072791E-2"/>
          <c:y val="2.8467993444782271E-2"/>
          <c:w val="0.92559745225812629"/>
          <c:h val="0.57940089010612805"/>
        </c:manualLayout>
      </c:layout>
      <c:barChart>
        <c:barDir val="col"/>
        <c:grouping val="clustered"/>
        <c:varyColors val="0"/>
        <c:ser>
          <c:idx val="1"/>
          <c:order val="0"/>
          <c:tx>
            <c:strRef>
              <c:f>'2_1 Graph DAP PLUS_PLAI PLS'!$E$6</c:f>
              <c:strCache>
                <c:ptCount val="1"/>
                <c:pt idx="0">
                  <c:v>Logements PLUS/PLAI/PLS saisis via SPLS et financés dans GALION</c:v>
                </c:pt>
              </c:strCache>
            </c:strRef>
          </c:tx>
          <c:spPr>
            <a:solidFill>
              <a:schemeClr val="accent1">
                <a:lumMod val="40000"/>
                <a:lumOff val="60000"/>
              </a:schemeClr>
            </a:solidFill>
            <a:ln w="15875">
              <a:solidFill>
                <a:schemeClr val="accent1">
                  <a:lumMod val="40000"/>
                  <a:lumOff val="60000"/>
                </a:schemeClr>
              </a:solidFill>
            </a:ln>
          </c:spPr>
          <c:invertIfNegative val="0"/>
          <c:dLbls>
            <c:dLbl>
              <c:idx val="0"/>
              <c:layout>
                <c:manualLayout>
                  <c:x val="-2.578981302385559E-3"/>
                  <c:y val="4.347826086956522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578981302385559E-3"/>
                  <c:y val="3.6231884057971023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578981302385559E-3"/>
                  <c:y val="5.3140096618357481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3.4242910647405089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3.2102728731942205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5.1579626047711163E-3"/>
                  <c:y val="3.9349157442276246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3.8523274478330656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2.578981302385559E-3"/>
                  <c:y val="4.4455285480619271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0"/>
                  <c:y val="3.8523274478330601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3.6383092562867897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3.6383092562868001E-2"/>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3.2102728731942205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3.6383092562867897E-2"/>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3.4242910647405089E-2"/>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0"/>
                  <c:y val="3.8523274478330656E-2"/>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1.4367816091954023E-3"/>
                  <c:y val="4.040427530828309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7"/>
              <c:layout>
                <c:manualLayout>
                  <c:x val="0"/>
                  <c:y val="3.8523274478330656E-2"/>
                </c:manualLayout>
              </c:layout>
              <c:showLegendKey val="0"/>
              <c:showVal val="1"/>
              <c:showCatName val="0"/>
              <c:showSerName val="0"/>
              <c:showPercent val="0"/>
              <c:showBubbleSize val="0"/>
              <c:extLst>
                <c:ext xmlns:c15="http://schemas.microsoft.com/office/drawing/2012/chart" uri="{CE6537A1-D6FC-4f65-9D91-7224C49458BB}"/>
              </c:extLst>
            </c:dLbl>
            <c:dLbl>
              <c:idx val="18"/>
              <c:layout>
                <c:manualLayout>
                  <c:x val="1.4367816091954023E-3"/>
                  <c:y val="3.2102728731942205E-2"/>
                </c:manualLayout>
              </c:layout>
              <c:showLegendKey val="0"/>
              <c:showVal val="1"/>
              <c:showCatName val="0"/>
              <c:showSerName val="0"/>
              <c:showPercent val="0"/>
              <c:showBubbleSize val="0"/>
              <c:extLst>
                <c:ext xmlns:c15="http://schemas.microsoft.com/office/drawing/2012/chart" uri="{CE6537A1-D6FC-4f65-9D91-7224C49458BB}"/>
              </c:extLst>
            </c:dLbl>
            <c:dLbl>
              <c:idx val="19"/>
              <c:layout>
                <c:manualLayout>
                  <c:x val="0"/>
                  <c:y val="3.1746031746031744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3.6383092562867897E-2"/>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1.0536276751464946E-16"/>
                  <c:y val="3.9072039072039072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2"/>
              <c:layout>
                <c:manualLayout>
                  <c:x val="0"/>
                  <c:y val="3.638309256286789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rgbClr val="00206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'2_1 Graph DAP PLUS_PLAI PLS'!$B$7:$B$17</c:f>
              <c:strCache>
                <c:ptCount val="11"/>
                <c:pt idx="0">
                  <c:v>CA Maubeuge</c:v>
                </c:pt>
                <c:pt idx="1">
                  <c:v>CA Valenciennes Métro.</c:v>
                </c:pt>
                <c:pt idx="2">
                  <c:v>CA de la Porte du Hainaut</c:v>
                </c:pt>
                <c:pt idx="3">
                  <c:v>CA du Douaisis (Hors 127 PLAI Parthiaux)</c:v>
                </c:pt>
                <c:pt idx="4">
                  <c:v>CU Arras </c:v>
                </c:pt>
                <c:pt idx="5">
                  <c:v>CU Dunkerque (hors 39 PLAI CADA)</c:v>
                </c:pt>
                <c:pt idx="6">
                  <c:v>CA du Boulonnais</c:v>
                </c:pt>
                <c:pt idx="7">
                  <c:v>CA Béthune Bruay NE</c:v>
                </c:pt>
                <c:pt idx="8">
                  <c:v>CA de Lens-Liévin (Hors 70 PLAI PIA)</c:v>
                </c:pt>
                <c:pt idx="9">
                  <c:v>HD 59 (Hors 15 PLAI AAP GDV)</c:v>
                </c:pt>
                <c:pt idx="10">
                  <c:v>HD 62</c:v>
                </c:pt>
              </c:strCache>
            </c:strRef>
          </c:cat>
          <c:val>
            <c:numRef>
              <c:f>'2_1 Graph DAP PLUS_PLAI PLS'!$E$7:$E$17</c:f>
              <c:numCache>
                <c:formatCode>#,##0</c:formatCode>
                <c:ptCount val="11"/>
                <c:pt idx="0">
                  <c:v>73</c:v>
                </c:pt>
                <c:pt idx="1">
                  <c:v>132</c:v>
                </c:pt>
                <c:pt idx="2">
                  <c:v>188</c:v>
                </c:pt>
                <c:pt idx="3">
                  <c:v>95</c:v>
                </c:pt>
                <c:pt idx="4">
                  <c:v>268</c:v>
                </c:pt>
                <c:pt idx="5">
                  <c:v>225</c:v>
                </c:pt>
                <c:pt idx="6">
                  <c:v>330</c:v>
                </c:pt>
                <c:pt idx="7">
                  <c:v>413</c:v>
                </c:pt>
                <c:pt idx="8">
                  <c:v>458</c:v>
                </c:pt>
                <c:pt idx="9">
                  <c:v>464</c:v>
                </c:pt>
                <c:pt idx="10">
                  <c:v>484</c:v>
                </c:pt>
              </c:numCache>
            </c:numRef>
          </c:val>
        </c:ser>
        <c:ser>
          <c:idx val="0"/>
          <c:order val="1"/>
          <c:tx>
            <c:strRef>
              <c:f>'2_1 Graph DAP PLUS_PLAI PLS'!$I$6</c:f>
              <c:strCache>
                <c:ptCount val="1"/>
                <c:pt idx="0">
                  <c:v>Logements PLUS/PLAI/PLS  financés GALION 2014 * (hors MOA non habilités-projets structures)</c:v>
                </c:pt>
              </c:strCache>
            </c:strRef>
          </c:tx>
          <c:spPr>
            <a:noFill/>
            <a:ln w="28575">
              <a:solidFill>
                <a:srgbClr val="C00000"/>
              </a:solidFill>
            </a:ln>
          </c:spPr>
          <c:invertIfNegative val="0"/>
          <c:dLbls>
            <c:dLbl>
              <c:idx val="0"/>
              <c:layout>
                <c:manualLayout>
                  <c:x val="-2.578981302385559E-3"/>
                  <c:y val="2.4154589371980667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578981302385559E-3"/>
                  <c:y val="7.2463768115942047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4.0156972641475904E-3"/>
                  <c:y val="-4.857544980790445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0"/>
                  <c:y val="-4.5791151106111815E-4"/>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0"/>
                  <c:y val="4.2803638309256422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1401819154628996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4367816091954023E-3"/>
                  <c:y val="2.1401819154628215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2.8735632183908085E-3"/>
                  <c:y val="0"/>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2.1401819154628215E-3"/>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2.1401819154628215E-3"/>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1.4367816091954023E-3"/>
                  <c:y val="0"/>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0"/>
                  <c:y val="4.9658597144630976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7"/>
              <c:layout>
                <c:manualLayout>
                  <c:x val="0"/>
                  <c:y val="-4.2803638309256422E-3"/>
                </c:manualLayout>
              </c:layout>
              <c:showLegendKey val="0"/>
              <c:showVal val="1"/>
              <c:showCatName val="0"/>
              <c:showSerName val="0"/>
              <c:showPercent val="0"/>
              <c:showBubbleSize val="0"/>
              <c:extLst>
                <c:ext xmlns:c15="http://schemas.microsoft.com/office/drawing/2012/chart" uri="{CE6537A1-D6FC-4f65-9D91-7224C49458BB}"/>
              </c:extLst>
            </c:dLbl>
            <c:dLbl>
              <c:idx val="18"/>
              <c:layout>
                <c:manualLayout>
                  <c:x val="0"/>
                  <c:y val="-1.362975695453800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9"/>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4.2803638309256422E-3"/>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1.0536276751464946E-16"/>
                  <c:y val="-4.884004884004900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2"/>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23"/>
              <c:layout>
                <c:manualLayout>
                  <c:x val="0"/>
                  <c:y val="8.560727661851256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rgbClr val="C0000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'2_1 Graph DAP PLUS_PLAI PLS'!$B$7:$B$17</c:f>
              <c:strCache>
                <c:ptCount val="11"/>
                <c:pt idx="0">
                  <c:v>CA Maubeuge</c:v>
                </c:pt>
                <c:pt idx="1">
                  <c:v>CA Valenciennes Métro.</c:v>
                </c:pt>
                <c:pt idx="2">
                  <c:v>CA de la Porte du Hainaut</c:v>
                </c:pt>
                <c:pt idx="3">
                  <c:v>CA du Douaisis (Hors 127 PLAI Parthiaux)</c:v>
                </c:pt>
                <c:pt idx="4">
                  <c:v>CU Arras </c:v>
                </c:pt>
                <c:pt idx="5">
                  <c:v>CU Dunkerque (hors 39 PLAI CADA)</c:v>
                </c:pt>
                <c:pt idx="6">
                  <c:v>CA du Boulonnais</c:v>
                </c:pt>
                <c:pt idx="7">
                  <c:v>CA Béthune Bruay NE</c:v>
                </c:pt>
                <c:pt idx="8">
                  <c:v>CA de Lens-Liévin (Hors 70 PLAI PIA)</c:v>
                </c:pt>
                <c:pt idx="9">
                  <c:v>HD 59 (Hors 15 PLAI AAP GDV)</c:v>
                </c:pt>
                <c:pt idx="10">
                  <c:v>HD 62</c:v>
                </c:pt>
              </c:strCache>
            </c:strRef>
          </c:cat>
          <c:val>
            <c:numRef>
              <c:f>'2_1 Graph DAP PLUS_PLAI PLS'!$I$7:$I$17</c:f>
              <c:numCache>
                <c:formatCode>#,##0</c:formatCode>
                <c:ptCount val="11"/>
                <c:pt idx="0">
                  <c:v>74</c:v>
                </c:pt>
                <c:pt idx="1">
                  <c:v>133</c:v>
                </c:pt>
                <c:pt idx="2">
                  <c:v>189</c:v>
                </c:pt>
                <c:pt idx="3">
                  <c:v>241</c:v>
                </c:pt>
                <c:pt idx="4">
                  <c:v>283</c:v>
                </c:pt>
                <c:pt idx="5">
                  <c:v>290</c:v>
                </c:pt>
                <c:pt idx="6">
                  <c:v>330</c:v>
                </c:pt>
                <c:pt idx="7">
                  <c:v>413</c:v>
                </c:pt>
                <c:pt idx="8">
                  <c:v>458</c:v>
                </c:pt>
                <c:pt idx="9">
                  <c:v>464</c:v>
                </c:pt>
                <c:pt idx="10">
                  <c:v>581</c:v>
                </c:pt>
              </c:numCache>
            </c:numRef>
          </c:val>
        </c:ser>
        <c:dLbls>
          <c:showLegendKey val="0"/>
          <c:showVal val="0"/>
          <c:showCatName val="0"/>
          <c:showSerName val="0"/>
          <c:showPercent val="0"/>
          <c:showBubbleSize val="0"/>
        </c:dLbls>
        <c:gapWidth val="27"/>
        <c:overlap val="100"/>
        <c:axId val="595647496"/>
        <c:axId val="595640832"/>
      </c:barChart>
      <c:catAx>
        <c:axId val="595647496"/>
        <c:scaling>
          <c:orientation val="minMax"/>
        </c:scaling>
        <c:delete val="0"/>
        <c:axPos val="b"/>
        <c:numFmt formatCode="General" sourceLinked="1"/>
        <c:majorTickMark val="out"/>
        <c:minorTickMark val="none"/>
        <c:tickLblPos val="low"/>
        <c:txPr>
          <a:bodyPr rot="-2220000" vert="horz" anchor="ctr" anchorCtr="0"/>
          <a:lstStyle/>
          <a:p>
            <a:pPr>
              <a:defRPr/>
            </a:pPr>
            <a:endParaRPr lang="fr-FR"/>
          </a:p>
        </c:txPr>
        <c:crossAx val="595640832"/>
        <c:crosses val="autoZero"/>
        <c:auto val="0"/>
        <c:lblAlgn val="ctr"/>
        <c:lblOffset val="100"/>
        <c:noMultiLvlLbl val="0"/>
      </c:catAx>
      <c:valAx>
        <c:axId val="595640832"/>
        <c:scaling>
          <c:orientation val="minMax"/>
          <c:max val="650"/>
          <c:min val="0"/>
        </c:scaling>
        <c:delete val="0"/>
        <c:axPos val="l"/>
        <c:majorGridlines>
          <c:spPr>
            <a:ln>
              <a:solidFill>
                <a:schemeClr val="bg1">
                  <a:lumMod val="75000"/>
                </a:schemeClr>
              </a:solidFill>
              <a:prstDash val="sysDot"/>
            </a:ln>
          </c:spPr>
        </c:majorGridlines>
        <c:numFmt formatCode="#,##0" sourceLinked="1"/>
        <c:majorTickMark val="out"/>
        <c:minorTickMark val="none"/>
        <c:tickLblPos val="nextTo"/>
        <c:crossAx val="595647496"/>
        <c:crosses val="autoZero"/>
        <c:crossBetween val="between"/>
      </c:valAx>
      <c:spPr>
        <a:solidFill>
          <a:sysClr val="window" lastClr="FFFFFF"/>
        </a:solidFill>
      </c:spPr>
    </c:plotArea>
    <c:legend>
      <c:legendPos val="b"/>
      <c:layout>
        <c:manualLayout>
          <c:xMode val="edge"/>
          <c:yMode val="edge"/>
          <c:x val="1.3866526382478071E-2"/>
          <c:y val="0.88382308189737158"/>
          <c:w val="0.96007838478604057"/>
          <c:h val="0.10442770740613949"/>
        </c:manualLayout>
      </c:layout>
      <c:overlay val="0"/>
      <c:txPr>
        <a:bodyPr/>
        <a:lstStyle/>
        <a:p>
          <a:pPr>
            <a:defRPr sz="900" b="0"/>
          </a:pPr>
          <a:endParaRPr lang="fr-FR"/>
        </a:p>
      </c:txPr>
    </c:legend>
    <c:plotVisOnly val="1"/>
    <c:dispBlanksAs val="gap"/>
    <c:showDLblsOverMax val="0"/>
  </c:chart>
  <c:spPr>
    <a:ln>
      <a:solidFill>
        <a:schemeClr val="bg1">
          <a:lumMod val="85000"/>
        </a:schemeClr>
      </a:solidFill>
    </a:ln>
  </c:spPr>
  <c:txPr>
    <a:bodyPr/>
    <a:lstStyle/>
    <a:p>
      <a:pPr>
        <a:defRPr sz="900"/>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sz="1200">
                <a:solidFill>
                  <a:schemeClr val="lt1"/>
                </a:solidFill>
                <a:latin typeface="+mn-lt"/>
                <a:ea typeface="+mn-ea"/>
                <a:cs typeface="+mn-cs"/>
              </a:defRPr>
            </a:pPr>
            <a:r>
              <a:rPr lang="fr-FR" sz="1200" dirty="0" smtClean="0">
                <a:solidFill>
                  <a:schemeClr val="lt1"/>
                </a:solidFill>
                <a:latin typeface="+mn-lt"/>
                <a:ea typeface="+mn-ea"/>
                <a:cs typeface="+mn-cs"/>
              </a:rPr>
              <a:t>Lille métro.</a:t>
            </a:r>
            <a:endParaRPr lang="fr-FR" sz="1200" dirty="0">
              <a:solidFill>
                <a:schemeClr val="lt1"/>
              </a:solidFill>
              <a:latin typeface="+mn-lt"/>
              <a:ea typeface="+mn-ea"/>
              <a:cs typeface="+mn-cs"/>
            </a:endParaRPr>
          </a:p>
        </c:rich>
      </c:tx>
      <c:layout>
        <c:manualLayout>
          <c:xMode val="edge"/>
          <c:yMode val="edge"/>
          <c:x val="0.35854997022404345"/>
          <c:y val="1.6913319238900638E-2"/>
        </c:manualLayout>
      </c:layout>
      <c:overlay val="1"/>
      <c:spPr>
        <a:solidFill>
          <a:schemeClr val="accent1"/>
        </a:solidFill>
        <a:ln w="25400" cap="flat" cmpd="sng" algn="ctr">
          <a:solidFill>
            <a:schemeClr val="accent1">
              <a:shade val="50000"/>
            </a:schemeClr>
          </a:solidFill>
          <a:prstDash val="solid"/>
        </a:ln>
        <a:effectLst/>
      </c:spPr>
    </c:title>
    <c:autoTitleDeleted val="0"/>
    <c:plotArea>
      <c:layout>
        <c:manualLayout>
          <c:layoutTarget val="inner"/>
          <c:xMode val="edge"/>
          <c:yMode val="edge"/>
          <c:x val="0.32304919761006284"/>
          <c:y val="0.11542462626954247"/>
          <c:w val="0.63827867736713073"/>
          <c:h val="0.67612920544022981"/>
        </c:manualLayout>
      </c:layout>
      <c:barChart>
        <c:barDir val="col"/>
        <c:grouping val="clustered"/>
        <c:varyColors val="0"/>
        <c:ser>
          <c:idx val="1"/>
          <c:order val="0"/>
          <c:tx>
            <c:strRef>
              <c:f>'2_1 Graph 2014 LMCU'!$E$6</c:f>
              <c:strCache>
                <c:ptCount val="1"/>
                <c:pt idx="0">
                  <c:v>Logements PLUS/PLAI saisis via SPLS et financés dans GALION</c:v>
                </c:pt>
              </c:strCache>
            </c:strRef>
          </c:tx>
          <c:spPr>
            <a:solidFill>
              <a:schemeClr val="accent1">
                <a:lumMod val="40000"/>
                <a:lumOff val="60000"/>
              </a:schemeClr>
            </a:solidFill>
            <a:ln w="15875">
              <a:solidFill>
                <a:schemeClr val="accent1">
                  <a:lumMod val="40000"/>
                  <a:lumOff val="60000"/>
                </a:schemeClr>
              </a:solidFill>
            </a:ln>
          </c:spPr>
          <c:invertIfNegative val="0"/>
          <c:dLbls>
            <c:dLbl>
              <c:idx val="0"/>
              <c:numFmt formatCode="0" sourceLinked="0"/>
              <c:spPr/>
              <c:txPr>
                <a:bodyPr anchor="t" anchorCtr="0"/>
                <a:lstStyle/>
                <a:p>
                  <a:pPr>
                    <a:defRPr sz="1000" b="1">
                      <a:solidFill>
                        <a:srgbClr val="002060"/>
                      </a:solidFill>
                    </a:defRPr>
                  </a:pPr>
                  <a:endParaRPr lang="fr-FR"/>
                </a:p>
              </c:txPr>
              <c:dLblPos val="inEnd"/>
              <c:showLegendKey val="0"/>
              <c:showVal val="1"/>
              <c:showCatName val="0"/>
              <c:showSerName val="0"/>
              <c:showPercent val="0"/>
              <c:showBubbleSize val="0"/>
            </c:dLbl>
            <c:numFmt formatCode="#,##0" sourceLinked="0"/>
            <c:spPr>
              <a:noFill/>
              <a:ln>
                <a:noFill/>
              </a:ln>
              <a:effectLst/>
            </c:spPr>
            <c:txPr>
              <a:bodyPr anchor="t" anchorCtr="0"/>
              <a:lstStyle/>
              <a:p>
                <a:pPr>
                  <a:defRPr sz="1000" b="1">
                    <a:solidFill>
                      <a:srgbClr val="002060"/>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'2_1 Graph 2014 LMCU'!$B$19</c:f>
              <c:strCache>
                <c:ptCount val="1"/>
                <c:pt idx="0">
                  <c:v>CU de Lille Métro. (hors 147 LLS structures MOA non SPLS)</c:v>
                </c:pt>
              </c:strCache>
            </c:strRef>
          </c:cat>
          <c:val>
            <c:numRef>
              <c:f>'2_1 Graph 2014 LMCU'!$E$19</c:f>
              <c:numCache>
                <c:formatCode>#,##0</c:formatCode>
                <c:ptCount val="1"/>
                <c:pt idx="0">
                  <c:v>2677</c:v>
                </c:pt>
              </c:numCache>
            </c:numRef>
          </c:val>
        </c:ser>
        <c:ser>
          <c:idx val="0"/>
          <c:order val="1"/>
          <c:tx>
            <c:strRef>
              <c:f>'2_1 Graph 2014 LMCU'!$I$6</c:f>
              <c:strCache>
                <c:ptCount val="1"/>
                <c:pt idx="0">
                  <c:v>Logements PLUS/PLAI  financés GALION 2014 * (hors MOA non habilités-projets structures)</c:v>
                </c:pt>
              </c:strCache>
            </c:strRef>
          </c:tx>
          <c:spPr>
            <a:noFill/>
            <a:ln w="28575">
              <a:solidFill>
                <a:srgbClr val="C00000"/>
              </a:solidFill>
            </a:ln>
          </c:spPr>
          <c:invertIfNegative val="0"/>
          <c:dLbls>
            <c:dLbl>
              <c:idx val="0"/>
              <c:layout>
                <c:manualLayout>
                  <c:x val="0"/>
                  <c:y val="7.8472430380091934E-17"/>
                </c:manualLayout>
              </c:layout>
              <c:numFmt formatCode="0" sourceLinked="0"/>
              <c:spPr/>
              <c:txPr>
                <a:bodyPr/>
                <a:lstStyle/>
                <a:p>
                  <a:pPr>
                    <a:defRPr sz="1000" b="1">
                      <a:solidFill>
                        <a:srgbClr val="C00000"/>
                      </a:solidFill>
                    </a:defRPr>
                  </a:pPr>
                  <a:endParaRPr lang="fr-FR"/>
                </a:p>
              </c:txPr>
              <c:showLegendKey val="0"/>
              <c:showVal val="1"/>
              <c:showCatName val="0"/>
              <c:showSerName val="0"/>
              <c:showPercent val="0"/>
              <c:showBubbleSize val="0"/>
              <c:extLst>
                <c:ext xmlns:c15="http://schemas.microsoft.com/office/drawing/2012/chart" uri="{CE6537A1-D6FC-4f65-9D91-7224C49458BB}"/>
              </c:extLst>
            </c:dLbl>
            <c:dLbl>
              <c:idx val="2"/>
              <c:layout>
                <c:manualLayout>
                  <c:x val="1.4367816091954023E-3"/>
                  <c:y val="-2.442002442002452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0"/>
                  <c:y val="-4.5791151106111842E-4"/>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0"/>
                  <c:y val="4.280363830925644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1401819154629009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4367816091954023E-3"/>
                  <c:y val="2.1401819154628229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2.8735632183908093E-3"/>
                  <c:y val="0"/>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2.1401819154628229E-3"/>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2.1401819154628229E-3"/>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1.4367816091954023E-3"/>
                  <c:y val="0"/>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0"/>
                  <c:y val="4.9658597144631002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7"/>
              <c:layout>
                <c:manualLayout>
                  <c:x val="0"/>
                  <c:y val="-4.280363830925644E-3"/>
                </c:manualLayout>
              </c:layout>
              <c:showLegendKey val="0"/>
              <c:showVal val="1"/>
              <c:showCatName val="0"/>
              <c:showSerName val="0"/>
              <c:showPercent val="0"/>
              <c:showBubbleSize val="0"/>
              <c:extLst>
                <c:ext xmlns:c15="http://schemas.microsoft.com/office/drawing/2012/chart" uri="{CE6537A1-D6FC-4f65-9D91-7224C49458BB}"/>
              </c:extLst>
            </c:dLbl>
            <c:dLbl>
              <c:idx val="18"/>
              <c:layout>
                <c:manualLayout>
                  <c:x val="0"/>
                  <c:y val="-1.362975695453801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9"/>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4.280363830925644E-3"/>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1.053627675146496E-16"/>
                  <c:y val="-4.884004884004901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2"/>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23"/>
              <c:layout>
                <c:manualLayout>
                  <c:x val="0"/>
                  <c:y val="8.560727661851256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rgbClr val="C0000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'2_1 Graph 2014 LMCU'!$B$19</c:f>
              <c:strCache>
                <c:ptCount val="1"/>
                <c:pt idx="0">
                  <c:v>CU de Lille Métro. (hors 147 LLS structures MOA non SPLS)</c:v>
                </c:pt>
              </c:strCache>
            </c:strRef>
          </c:cat>
          <c:val>
            <c:numRef>
              <c:f>'2_1 Graph 2014 LMCU'!$I$19</c:f>
              <c:numCache>
                <c:formatCode>#,##0</c:formatCode>
                <c:ptCount val="1"/>
                <c:pt idx="0">
                  <c:v>2698</c:v>
                </c:pt>
              </c:numCache>
            </c:numRef>
          </c:val>
        </c:ser>
        <c:dLbls>
          <c:showLegendKey val="0"/>
          <c:showVal val="0"/>
          <c:showCatName val="0"/>
          <c:showSerName val="0"/>
          <c:showPercent val="0"/>
          <c:showBubbleSize val="0"/>
        </c:dLbls>
        <c:gapWidth val="74"/>
        <c:overlap val="100"/>
        <c:axId val="595641224"/>
        <c:axId val="595645536"/>
      </c:barChart>
      <c:catAx>
        <c:axId val="595641224"/>
        <c:scaling>
          <c:orientation val="minMax"/>
        </c:scaling>
        <c:delete val="0"/>
        <c:axPos val="b"/>
        <c:numFmt formatCode="General" sourceLinked="1"/>
        <c:majorTickMark val="out"/>
        <c:minorTickMark val="none"/>
        <c:tickLblPos val="low"/>
        <c:txPr>
          <a:bodyPr rot="0" vert="horz" anchor="ctr" anchorCtr="0"/>
          <a:lstStyle/>
          <a:p>
            <a:pPr>
              <a:defRPr b="1"/>
            </a:pPr>
            <a:endParaRPr lang="fr-FR"/>
          </a:p>
        </c:txPr>
        <c:crossAx val="595645536"/>
        <c:crosses val="autoZero"/>
        <c:auto val="0"/>
        <c:lblAlgn val="ctr"/>
        <c:lblOffset val="100"/>
        <c:noMultiLvlLbl val="0"/>
      </c:catAx>
      <c:valAx>
        <c:axId val="595645536"/>
        <c:scaling>
          <c:orientation val="minMax"/>
          <c:max val="2800"/>
          <c:min val="0"/>
        </c:scaling>
        <c:delete val="0"/>
        <c:axPos val="l"/>
        <c:majorGridlines>
          <c:spPr>
            <a:ln>
              <a:solidFill>
                <a:schemeClr val="bg1">
                  <a:lumMod val="75000"/>
                </a:schemeClr>
              </a:solidFill>
              <a:prstDash val="sysDot"/>
            </a:ln>
          </c:spPr>
        </c:majorGridlines>
        <c:numFmt formatCode="#,##0" sourceLinked="1"/>
        <c:majorTickMark val="out"/>
        <c:minorTickMark val="none"/>
        <c:tickLblPos val="nextTo"/>
        <c:crossAx val="595641224"/>
        <c:crosses val="autoZero"/>
        <c:crossBetween val="between"/>
        <c:majorUnit val="400"/>
      </c:valAx>
      <c:spPr>
        <a:solidFill>
          <a:sysClr val="window" lastClr="FFFFFF"/>
        </a:solidFill>
      </c:spPr>
    </c:plotArea>
    <c:plotVisOnly val="1"/>
    <c:dispBlanksAs val="gap"/>
    <c:showDLblsOverMax val="0"/>
  </c:chart>
  <c:spPr>
    <a:ln>
      <a:solidFill>
        <a:schemeClr val="bg1">
          <a:lumMod val="85000"/>
        </a:schemeClr>
      </a:solidFill>
    </a:ln>
  </c:spPr>
  <c:txPr>
    <a:bodyPr/>
    <a:lstStyle/>
    <a:p>
      <a:pPr>
        <a:defRPr sz="900"/>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6.8470230694847367E-2"/>
          <c:y val="2.8467993444782271E-2"/>
          <c:w val="0.92561223925956637"/>
          <c:h val="0.6660283768876718"/>
        </c:manualLayout>
      </c:layout>
      <c:barChart>
        <c:barDir val="col"/>
        <c:grouping val="clustered"/>
        <c:varyColors val="0"/>
        <c:ser>
          <c:idx val="1"/>
          <c:order val="0"/>
          <c:tx>
            <c:strRef>
              <c:f>'1_1 Graph 2014 PLUS_PLAI MOA'!$D$6</c:f>
              <c:strCache>
                <c:ptCount val="1"/>
                <c:pt idx="0">
                  <c:v>Logements PLUS/PLAI saisis via SPLS et financés dans GALION</c:v>
                </c:pt>
              </c:strCache>
            </c:strRef>
          </c:tx>
          <c:spPr>
            <a:solidFill>
              <a:schemeClr val="accent1">
                <a:lumMod val="40000"/>
                <a:lumOff val="60000"/>
              </a:schemeClr>
            </a:solidFill>
            <a:ln w="15875">
              <a:solidFill>
                <a:schemeClr val="accent1">
                  <a:lumMod val="40000"/>
                  <a:lumOff val="60000"/>
                </a:schemeClr>
              </a:solidFill>
            </a:ln>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layout>
                <c:manualLayout>
                  <c:x val="0"/>
                  <c:y val="3.4242910647405062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3.2102728731942205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3.2102728731942136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3.8523274478330656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2.9962546816479401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0"/>
                  <c:y val="3.8523274478330601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3.6383092562867869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3.6383092562867959E-2"/>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3.2102728731942205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3.6383092562867869E-2"/>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3.4242910647405062E-2"/>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0"/>
                  <c:y val="3.8523274478330656E-2"/>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1.4367816091954023E-3"/>
                  <c:y val="4.040427530828309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7"/>
              <c:layout>
                <c:manualLayout>
                  <c:x val="0"/>
                  <c:y val="3.8523274478330656E-2"/>
                </c:manualLayout>
              </c:layout>
              <c:showLegendKey val="0"/>
              <c:showVal val="1"/>
              <c:showCatName val="0"/>
              <c:showSerName val="0"/>
              <c:showPercent val="0"/>
              <c:showBubbleSize val="0"/>
              <c:extLst>
                <c:ext xmlns:c15="http://schemas.microsoft.com/office/drawing/2012/chart" uri="{CE6537A1-D6FC-4f65-9D91-7224C49458BB}"/>
              </c:extLst>
            </c:dLbl>
            <c:dLbl>
              <c:idx val="18"/>
              <c:layout>
                <c:manualLayout>
                  <c:x val="1.4367816091954023E-3"/>
                  <c:y val="3.2102728731942205E-2"/>
                </c:manualLayout>
              </c:layout>
              <c:showLegendKey val="0"/>
              <c:showVal val="1"/>
              <c:showCatName val="0"/>
              <c:showSerName val="0"/>
              <c:showPercent val="0"/>
              <c:showBubbleSize val="0"/>
              <c:extLst>
                <c:ext xmlns:c15="http://schemas.microsoft.com/office/drawing/2012/chart" uri="{CE6537A1-D6FC-4f65-9D91-7224C49458BB}"/>
              </c:extLst>
            </c:dLbl>
            <c:dLbl>
              <c:idx val="19"/>
              <c:layout>
                <c:manualLayout>
                  <c:x val="0"/>
                  <c:y val="3.1746031746031744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3.6383092562867869E-2"/>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1.0536276751464918E-16"/>
                  <c:y val="3.9072039072039072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2"/>
              <c:layout>
                <c:manualLayout>
                  <c:x val="0"/>
                  <c:y val="3.6383092562867869E-2"/>
                </c:manualLayout>
              </c:layout>
              <c:showLegendKey val="0"/>
              <c:showVal val="1"/>
              <c:showCatName val="0"/>
              <c:showSerName val="0"/>
              <c:showPercent val="0"/>
              <c:showBubbleSize val="0"/>
              <c:extLst>
                <c:ext xmlns:c15="http://schemas.microsoft.com/office/drawing/2012/chart" uri="{CE6537A1-D6FC-4f65-9D91-7224C49458BB}"/>
              </c:extLst>
            </c:dLbl>
            <c:dLbl>
              <c:idx val="23"/>
              <c:layout>
                <c:manualLayout>
                  <c:x val="-3.5087719298245619E-3"/>
                  <c:y val="4.106280193236715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rgbClr val="00206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'1_1 Graph 2014 PLUS_PLAI MOA'!$B$7:$B$30</c:f>
              <c:strCache>
                <c:ptCount val="24"/>
                <c:pt idx="0">
                  <c:v>S.A. groupe SAI</c:v>
                </c:pt>
                <c:pt idx="1">
                  <c:v>S.A. HABITAT du  NORD</c:v>
                </c:pt>
                <c:pt idx="2">
                  <c:v>LOGI FIM</c:v>
                </c:pt>
                <c:pt idx="3">
                  <c:v>COTTAGE S. DES FLANDRES</c:v>
                </c:pt>
                <c:pt idx="4">
                  <c:v>S.A. DU HAINAUT</c:v>
                </c:pt>
                <c:pt idx="5">
                  <c:v>HLI</c:v>
                </c:pt>
                <c:pt idx="6">
                  <c:v>S.A. LTO HABITAT</c:v>
                </c:pt>
                <c:pt idx="7">
                  <c:v>I.C.F. NORD EST</c:v>
                </c:pt>
                <c:pt idx="8">
                  <c:v>S.R.C.J. (hors 127 PLAI Parthiaux)</c:v>
                </c:pt>
                <c:pt idx="9">
                  <c:v>SA INA 3F</c:v>
                </c:pt>
                <c:pt idx="10">
                  <c:v>S.A. NOREVIE</c:v>
                </c:pt>
                <c:pt idx="11">
                  <c:v>O.P.H. de Boulogne /mer </c:v>
                </c:pt>
                <c:pt idx="12">
                  <c:v>O.P.H. VAL' HAINAUT HABITAT</c:v>
                </c:pt>
                <c:pt idx="13">
                  <c:v>S.A. NOTRE LOGIS</c:v>
                </c:pt>
                <c:pt idx="14">
                  <c:v>HABITAT  62/59</c:v>
                </c:pt>
                <c:pt idx="15">
                  <c:v>S.A. MAISON FLAMANDE</c:v>
                </c:pt>
                <c:pt idx="16">
                  <c:v>S.A. LOGIS METROPOLE</c:v>
                </c:pt>
                <c:pt idx="17">
                  <c:v>OPH Lille métropole </c:v>
                </c:pt>
                <c:pt idx="18">
                  <c:v>O.P.H. DE PAS DE CALAIS</c:v>
                </c:pt>
                <c:pt idx="19">
                  <c:v>S.A. LOGIS 62</c:v>
                </c:pt>
                <c:pt idx="20">
                  <c:v>S.A. VILOGIA</c:v>
                </c:pt>
                <c:pt idx="21">
                  <c:v>PARTENORD</c:v>
                </c:pt>
                <c:pt idx="22">
                  <c:v>SIA</c:v>
                </c:pt>
                <c:pt idx="23">
                  <c:v>M&amp;C Hab/SOGI</c:v>
                </c:pt>
              </c:strCache>
            </c:strRef>
          </c:cat>
          <c:val>
            <c:numRef>
              <c:f>'1_1 Graph 2014 PLUS_PLAI MOA'!$E$7:$E$30</c:f>
              <c:numCache>
                <c:formatCode>#,##0</c:formatCode>
                <c:ptCount val="24"/>
                <c:pt idx="0">
                  <c:v>2</c:v>
                </c:pt>
                <c:pt idx="1">
                  <c:v>9</c:v>
                </c:pt>
                <c:pt idx="2">
                  <c:v>16</c:v>
                </c:pt>
                <c:pt idx="3">
                  <c:v>18</c:v>
                </c:pt>
                <c:pt idx="4">
                  <c:v>38</c:v>
                </c:pt>
                <c:pt idx="5">
                  <c:v>48</c:v>
                </c:pt>
                <c:pt idx="6">
                  <c:v>55</c:v>
                </c:pt>
                <c:pt idx="7">
                  <c:v>73</c:v>
                </c:pt>
                <c:pt idx="8">
                  <c:v>55</c:v>
                </c:pt>
                <c:pt idx="9">
                  <c:v>86</c:v>
                </c:pt>
                <c:pt idx="10">
                  <c:v>115</c:v>
                </c:pt>
                <c:pt idx="11">
                  <c:v>116</c:v>
                </c:pt>
                <c:pt idx="12">
                  <c:v>191</c:v>
                </c:pt>
                <c:pt idx="13">
                  <c:v>216</c:v>
                </c:pt>
                <c:pt idx="14">
                  <c:v>194</c:v>
                </c:pt>
                <c:pt idx="15">
                  <c:v>225</c:v>
                </c:pt>
                <c:pt idx="16">
                  <c:v>250</c:v>
                </c:pt>
                <c:pt idx="17">
                  <c:v>249</c:v>
                </c:pt>
                <c:pt idx="18">
                  <c:v>240</c:v>
                </c:pt>
                <c:pt idx="19">
                  <c:v>268</c:v>
                </c:pt>
                <c:pt idx="20">
                  <c:v>428</c:v>
                </c:pt>
                <c:pt idx="21">
                  <c:v>366</c:v>
                </c:pt>
                <c:pt idx="22">
                  <c:v>595</c:v>
                </c:pt>
                <c:pt idx="23">
                  <c:v>759</c:v>
                </c:pt>
              </c:numCache>
            </c:numRef>
          </c:val>
        </c:ser>
        <c:ser>
          <c:idx val="0"/>
          <c:order val="1"/>
          <c:tx>
            <c:strRef>
              <c:f>'1_1 Graph 2014 PLUS_PLAI MOA'!$I$6</c:f>
              <c:strCache>
                <c:ptCount val="1"/>
                <c:pt idx="0">
                  <c:v> Logements PLUS/PLAI financés dans GALION</c:v>
                </c:pt>
              </c:strCache>
            </c:strRef>
          </c:tx>
          <c:spPr>
            <a:noFill/>
            <a:ln w="28575">
              <a:solidFill>
                <a:srgbClr val="C00000"/>
              </a:solidFill>
            </a:ln>
          </c:spPr>
          <c:invertIfNegative val="0"/>
          <c:dLbls>
            <c:dLbl>
              <c:idx val="0"/>
              <c:layout>
                <c:manualLayout>
                  <c:x val="0"/>
                  <c:y val="7.8472430380091454E-17"/>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4367816091954023E-3"/>
                  <c:y val="-2.442002442002448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0"/>
                  <c:y val="-2.442002442002448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0"/>
                  <c:y val="4.2803638309256353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1401819154628966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4367816091954023E-3"/>
                  <c:y val="2.1401819154628181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2.8735632183908063E-3"/>
                  <c:y val="0"/>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2.1401819154628181E-3"/>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2.1401819154628181E-3"/>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1.4367816091954023E-3"/>
                  <c:y val="0"/>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0"/>
                  <c:y val="4.9658597144630924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7"/>
              <c:layout>
                <c:manualLayout>
                  <c:x val="0"/>
                  <c:y val="-4.2803638309256353E-3"/>
                </c:manualLayout>
              </c:layout>
              <c:showLegendKey val="0"/>
              <c:showVal val="1"/>
              <c:showCatName val="0"/>
              <c:showSerName val="0"/>
              <c:showPercent val="0"/>
              <c:showBubbleSize val="0"/>
              <c:extLst>
                <c:ext xmlns:c15="http://schemas.microsoft.com/office/drawing/2012/chart" uri="{CE6537A1-D6FC-4f65-9D91-7224C49458BB}"/>
              </c:extLst>
            </c:dLbl>
            <c:dLbl>
              <c:idx val="18"/>
              <c:layout>
                <c:manualLayout>
                  <c:x val="0"/>
                  <c:y val="-1.3629756954537998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9"/>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4.2803638309256353E-3"/>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1.0536276751464918E-16"/>
                  <c:y val="-4.88400488400489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2"/>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23"/>
              <c:layout>
                <c:manualLayout>
                  <c:x val="-1.3814062702979384E-7"/>
                  <c:y val="-5.9319487238008329E-3"/>
                </c:manualLayout>
              </c:layout>
              <c:spPr>
                <a:solidFill>
                  <a:schemeClr val="bg1"/>
                </a:solidFill>
              </c:spPr>
              <c:txPr>
                <a:bodyPr/>
                <a:lstStyle/>
                <a:p>
                  <a:pPr>
                    <a:defRPr sz="1000" b="1">
                      <a:solidFill>
                        <a:srgbClr val="C00000"/>
                      </a:solidFill>
                    </a:defRPr>
                  </a:pPr>
                  <a:endParaRPr lang="fr-FR"/>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rgbClr val="C0000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'1_1 Graph 2014 PLUS_PLAI MOA'!$B$7:$B$30</c:f>
              <c:strCache>
                <c:ptCount val="24"/>
                <c:pt idx="0">
                  <c:v>S.A. groupe SAI</c:v>
                </c:pt>
                <c:pt idx="1">
                  <c:v>S.A. HABITAT du  NORD</c:v>
                </c:pt>
                <c:pt idx="2">
                  <c:v>LOGI FIM</c:v>
                </c:pt>
                <c:pt idx="3">
                  <c:v>COTTAGE S. DES FLANDRES</c:v>
                </c:pt>
                <c:pt idx="4">
                  <c:v>S.A. DU HAINAUT</c:v>
                </c:pt>
                <c:pt idx="5">
                  <c:v>HLI</c:v>
                </c:pt>
                <c:pt idx="6">
                  <c:v>S.A. LTO HABITAT</c:v>
                </c:pt>
                <c:pt idx="7">
                  <c:v>I.C.F. NORD EST</c:v>
                </c:pt>
                <c:pt idx="8">
                  <c:v>S.R.C.J. (hors 127 PLAI Parthiaux)</c:v>
                </c:pt>
                <c:pt idx="9">
                  <c:v>SA INA 3F</c:v>
                </c:pt>
                <c:pt idx="10">
                  <c:v>S.A. NOREVIE</c:v>
                </c:pt>
                <c:pt idx="11">
                  <c:v>O.P.H. de Boulogne /mer </c:v>
                </c:pt>
                <c:pt idx="12">
                  <c:v>O.P.H. VAL' HAINAUT HABITAT</c:v>
                </c:pt>
                <c:pt idx="13">
                  <c:v>S.A. NOTRE LOGIS</c:v>
                </c:pt>
                <c:pt idx="14">
                  <c:v>HABITAT  62/59</c:v>
                </c:pt>
                <c:pt idx="15">
                  <c:v>S.A. MAISON FLAMANDE</c:v>
                </c:pt>
                <c:pt idx="16">
                  <c:v>S.A. LOGIS METROPOLE</c:v>
                </c:pt>
                <c:pt idx="17">
                  <c:v>OPH Lille métropole </c:v>
                </c:pt>
                <c:pt idx="18">
                  <c:v>O.P.H. DE PAS DE CALAIS</c:v>
                </c:pt>
                <c:pt idx="19">
                  <c:v>S.A. LOGIS 62</c:v>
                </c:pt>
                <c:pt idx="20">
                  <c:v>S.A. VILOGIA</c:v>
                </c:pt>
                <c:pt idx="21">
                  <c:v>PARTENORD</c:v>
                </c:pt>
                <c:pt idx="22">
                  <c:v>SIA</c:v>
                </c:pt>
                <c:pt idx="23">
                  <c:v>M&amp;C Hab/SOGI</c:v>
                </c:pt>
              </c:strCache>
            </c:strRef>
          </c:cat>
          <c:val>
            <c:numRef>
              <c:f>'1_1 Graph 2014 PLUS_PLAI MOA'!$I$7:$I$30</c:f>
              <c:numCache>
                <c:formatCode>#,##0</c:formatCode>
                <c:ptCount val="24"/>
                <c:pt idx="0">
                  <c:v>3</c:v>
                </c:pt>
                <c:pt idx="1">
                  <c:v>9</c:v>
                </c:pt>
                <c:pt idx="2">
                  <c:v>16</c:v>
                </c:pt>
                <c:pt idx="3">
                  <c:v>18</c:v>
                </c:pt>
                <c:pt idx="4">
                  <c:v>38</c:v>
                </c:pt>
                <c:pt idx="5">
                  <c:v>48</c:v>
                </c:pt>
                <c:pt idx="6">
                  <c:v>55</c:v>
                </c:pt>
                <c:pt idx="7">
                  <c:v>73</c:v>
                </c:pt>
                <c:pt idx="8">
                  <c:v>74</c:v>
                </c:pt>
                <c:pt idx="9">
                  <c:v>86</c:v>
                </c:pt>
                <c:pt idx="10">
                  <c:v>115</c:v>
                </c:pt>
                <c:pt idx="11">
                  <c:v>116</c:v>
                </c:pt>
                <c:pt idx="12">
                  <c:v>192</c:v>
                </c:pt>
                <c:pt idx="13">
                  <c:v>216</c:v>
                </c:pt>
                <c:pt idx="14">
                  <c:v>221</c:v>
                </c:pt>
                <c:pt idx="15">
                  <c:v>234</c:v>
                </c:pt>
                <c:pt idx="16">
                  <c:v>250</c:v>
                </c:pt>
                <c:pt idx="17">
                  <c:v>251</c:v>
                </c:pt>
                <c:pt idx="18">
                  <c:v>256</c:v>
                </c:pt>
                <c:pt idx="19">
                  <c:v>268</c:v>
                </c:pt>
                <c:pt idx="20">
                  <c:v>453</c:v>
                </c:pt>
                <c:pt idx="21">
                  <c:v>459</c:v>
                </c:pt>
                <c:pt idx="22">
                  <c:v>595</c:v>
                </c:pt>
                <c:pt idx="23">
                  <c:v>868</c:v>
                </c:pt>
              </c:numCache>
            </c:numRef>
          </c:val>
        </c:ser>
        <c:dLbls>
          <c:showLegendKey val="0"/>
          <c:showVal val="0"/>
          <c:showCatName val="0"/>
          <c:showSerName val="0"/>
          <c:showPercent val="0"/>
          <c:showBubbleSize val="0"/>
        </c:dLbls>
        <c:gapWidth val="22"/>
        <c:overlap val="100"/>
        <c:axId val="595647888"/>
        <c:axId val="595644360"/>
      </c:barChart>
      <c:catAx>
        <c:axId val="595647888"/>
        <c:scaling>
          <c:orientation val="minMax"/>
        </c:scaling>
        <c:delete val="0"/>
        <c:axPos val="b"/>
        <c:numFmt formatCode="General" sourceLinked="1"/>
        <c:majorTickMark val="out"/>
        <c:minorTickMark val="none"/>
        <c:tickLblPos val="low"/>
        <c:txPr>
          <a:bodyPr rot="-2220000" vert="horz" anchor="ctr" anchorCtr="0"/>
          <a:lstStyle/>
          <a:p>
            <a:pPr>
              <a:defRPr/>
            </a:pPr>
            <a:endParaRPr lang="fr-FR"/>
          </a:p>
        </c:txPr>
        <c:crossAx val="595644360"/>
        <c:crosses val="autoZero"/>
        <c:auto val="0"/>
        <c:lblAlgn val="ctr"/>
        <c:lblOffset val="100"/>
        <c:noMultiLvlLbl val="0"/>
      </c:catAx>
      <c:valAx>
        <c:axId val="595644360"/>
        <c:scaling>
          <c:orientation val="minMax"/>
          <c:max val="900"/>
        </c:scaling>
        <c:delete val="0"/>
        <c:axPos val="l"/>
        <c:majorGridlines>
          <c:spPr>
            <a:ln>
              <a:solidFill>
                <a:schemeClr val="bg1">
                  <a:lumMod val="75000"/>
                </a:schemeClr>
              </a:solidFill>
              <a:prstDash val="sysDot"/>
            </a:ln>
          </c:spPr>
        </c:majorGridlines>
        <c:numFmt formatCode="#,##0" sourceLinked="1"/>
        <c:majorTickMark val="out"/>
        <c:minorTickMark val="none"/>
        <c:tickLblPos val="nextTo"/>
        <c:crossAx val="595647888"/>
        <c:crosses val="autoZero"/>
        <c:crossBetween val="between"/>
      </c:valAx>
      <c:spPr>
        <a:solidFill>
          <a:sysClr val="window" lastClr="FFFFFF"/>
        </a:solidFill>
      </c:spPr>
    </c:plotArea>
    <c:legend>
      <c:legendPos val="b"/>
      <c:layout>
        <c:manualLayout>
          <c:xMode val="edge"/>
          <c:yMode val="edge"/>
          <c:x val="0"/>
          <c:y val="0.9119742097455209"/>
          <c:w val="0.97838209697472034"/>
          <c:h val="7.798296418957433E-2"/>
        </c:manualLayout>
      </c:layout>
      <c:overlay val="0"/>
      <c:txPr>
        <a:bodyPr/>
        <a:lstStyle/>
        <a:p>
          <a:pPr>
            <a:defRPr sz="1100" b="0"/>
          </a:pPr>
          <a:endParaRPr lang="fr-FR"/>
        </a:p>
      </c:txPr>
    </c:legend>
    <c:plotVisOnly val="1"/>
    <c:dispBlanksAs val="gap"/>
    <c:showDLblsOverMax val="0"/>
  </c:chart>
  <c:spPr>
    <a:ln>
      <a:solidFill>
        <a:schemeClr val="bg1">
          <a:lumMod val="85000"/>
        </a:schemeClr>
      </a:solidFill>
    </a:ln>
  </c:spPr>
  <c:txPr>
    <a:bodyPr/>
    <a:lstStyle/>
    <a:p>
      <a:pPr>
        <a:defRPr sz="900"/>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lgn="l">
              <a:defRPr>
                <a:solidFill>
                  <a:schemeClr val="lt1"/>
                </a:solidFill>
                <a:latin typeface="+mn-lt"/>
                <a:ea typeface="+mn-ea"/>
                <a:cs typeface="+mn-cs"/>
              </a:defRPr>
            </a:pPr>
            <a:r>
              <a:rPr lang="fr-FR" sz="1400" dirty="0" smtClean="0">
                <a:solidFill>
                  <a:schemeClr val="lt1"/>
                </a:solidFill>
                <a:latin typeface="+mn-lt"/>
                <a:ea typeface="+mn-ea"/>
                <a:cs typeface="+mn-cs"/>
              </a:rPr>
              <a:t>SUR 22 MOA HLM :</a:t>
            </a:r>
          </a:p>
          <a:p>
            <a:pPr algn="l">
              <a:defRPr>
                <a:solidFill>
                  <a:schemeClr val="lt1"/>
                </a:solidFill>
                <a:latin typeface="+mn-lt"/>
                <a:ea typeface="+mn-ea"/>
                <a:cs typeface="+mn-cs"/>
              </a:defRPr>
            </a:pPr>
            <a:endParaRPr lang="fr-FR" sz="1400" dirty="0" smtClean="0">
              <a:solidFill>
                <a:schemeClr val="lt1"/>
              </a:solidFill>
              <a:latin typeface="+mn-lt"/>
              <a:ea typeface="+mn-ea"/>
              <a:cs typeface="+mn-cs"/>
            </a:endParaRPr>
          </a:p>
          <a:p>
            <a:pPr algn="l">
              <a:defRPr>
                <a:solidFill>
                  <a:schemeClr val="lt1"/>
                </a:solidFill>
                <a:latin typeface="+mn-lt"/>
                <a:ea typeface="+mn-ea"/>
                <a:cs typeface="+mn-cs"/>
              </a:defRPr>
            </a:pPr>
            <a:r>
              <a:rPr lang="fr-FR" sz="1400" dirty="0" smtClean="0">
                <a:solidFill>
                  <a:schemeClr val="lt1"/>
                </a:solidFill>
                <a:latin typeface="+mn-lt"/>
                <a:ea typeface="+mn-ea"/>
                <a:cs typeface="+mn-cs"/>
              </a:rPr>
              <a:t>14 MOA HLM à</a:t>
            </a:r>
            <a:r>
              <a:rPr lang="fr-FR" sz="1400" baseline="0" dirty="0" smtClean="0">
                <a:solidFill>
                  <a:schemeClr val="lt1"/>
                </a:solidFill>
                <a:latin typeface="+mn-lt"/>
                <a:ea typeface="+mn-ea"/>
                <a:cs typeface="+mn-cs"/>
              </a:rPr>
              <a:t> 100%</a:t>
            </a:r>
            <a:r>
              <a:rPr lang="fr-FR" sz="1400" dirty="0" smtClean="0">
                <a:solidFill>
                  <a:schemeClr val="lt1"/>
                </a:solidFill>
                <a:latin typeface="+mn-lt"/>
                <a:ea typeface="+mn-ea"/>
                <a:cs typeface="+mn-cs"/>
              </a:rPr>
              <a:t> </a:t>
            </a:r>
          </a:p>
          <a:p>
            <a:pPr algn="l">
              <a:defRPr>
                <a:solidFill>
                  <a:schemeClr val="lt1"/>
                </a:solidFill>
                <a:latin typeface="+mn-lt"/>
                <a:ea typeface="+mn-ea"/>
                <a:cs typeface="+mn-cs"/>
              </a:defRPr>
            </a:pPr>
            <a:endParaRPr lang="fr-FR" sz="1400" dirty="0" smtClean="0">
              <a:solidFill>
                <a:schemeClr val="lt1"/>
              </a:solidFill>
              <a:latin typeface="+mn-lt"/>
              <a:ea typeface="+mn-ea"/>
              <a:cs typeface="+mn-cs"/>
            </a:endParaRPr>
          </a:p>
          <a:p>
            <a:pPr algn="l">
              <a:defRPr>
                <a:solidFill>
                  <a:schemeClr val="lt1"/>
                </a:solidFill>
                <a:latin typeface="+mn-lt"/>
                <a:ea typeface="+mn-ea"/>
                <a:cs typeface="+mn-cs"/>
              </a:defRPr>
            </a:pPr>
            <a:r>
              <a:rPr lang="fr-FR" sz="1400" dirty="0" smtClean="0">
                <a:solidFill>
                  <a:schemeClr val="lt1"/>
                </a:solidFill>
                <a:latin typeface="+mn-lt"/>
                <a:ea typeface="+mn-ea"/>
                <a:cs typeface="+mn-cs"/>
              </a:rPr>
              <a:t>19 MOA HLM  &gt; 93%</a:t>
            </a:r>
            <a:endParaRPr lang="fr-FR" sz="1400" dirty="0">
              <a:solidFill>
                <a:schemeClr val="lt1"/>
              </a:solidFill>
              <a:latin typeface="+mn-lt"/>
              <a:ea typeface="+mn-ea"/>
              <a:cs typeface="+mn-cs"/>
            </a:endParaRPr>
          </a:p>
        </c:rich>
      </c:tx>
      <c:layout>
        <c:manualLayout>
          <c:xMode val="edge"/>
          <c:yMode val="edge"/>
          <c:x val="8.0791601049868753E-2"/>
          <c:y val="5.8823529411764705E-2"/>
        </c:manualLayout>
      </c:layout>
      <c:overlay val="1"/>
      <c:spPr>
        <a:solidFill>
          <a:schemeClr val="accent1"/>
        </a:solidFill>
        <a:ln w="25400" cap="flat" cmpd="sng" algn="ctr">
          <a:solidFill>
            <a:schemeClr val="accent1">
              <a:shade val="50000"/>
            </a:schemeClr>
          </a:solidFill>
          <a:prstDash val="solid"/>
        </a:ln>
        <a:effectLst/>
      </c:spPr>
    </c:title>
    <c:autoTitleDeleted val="0"/>
    <c:plotArea>
      <c:layout>
        <c:manualLayout>
          <c:layoutTarget val="inner"/>
          <c:xMode val="edge"/>
          <c:yMode val="edge"/>
          <c:x val="5.8597950040727889E-2"/>
          <c:y val="2.8467993444782271E-2"/>
          <c:w val="0.92559745225812595"/>
          <c:h val="0.66181855025474778"/>
        </c:manualLayout>
      </c:layout>
      <c:barChart>
        <c:barDir val="col"/>
        <c:grouping val="clustered"/>
        <c:varyColors val="0"/>
        <c:ser>
          <c:idx val="1"/>
          <c:order val="0"/>
          <c:tx>
            <c:strRef>
              <c:f>'1_Graph MOA 2014 PLUS_PLAI_PLS'!$E$6</c:f>
              <c:strCache>
                <c:ptCount val="1"/>
                <c:pt idx="0">
                  <c:v>Logements PLUS/PLAI/PLS saisis via SPLS et financés dans GALION</c:v>
                </c:pt>
              </c:strCache>
            </c:strRef>
          </c:tx>
          <c:spPr>
            <a:solidFill>
              <a:schemeClr val="accent1">
                <a:lumMod val="40000"/>
                <a:lumOff val="60000"/>
              </a:schemeClr>
            </a:solidFill>
            <a:ln w="15875">
              <a:solidFill>
                <a:schemeClr val="accent1">
                  <a:lumMod val="40000"/>
                  <a:lumOff val="60000"/>
                </a:schemeClr>
              </a:solidFill>
            </a:ln>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layout>
                <c:manualLayout>
                  <c:x val="0"/>
                  <c:y val="3.4242910647405075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3.2102728731942205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3.2102728731942136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3.8523274478330656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2.9962546816479401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0"/>
                  <c:y val="3.8523274478330601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3.6383092562867883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3.6383092562867973E-2"/>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3.2102728731942205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3.6383092562867883E-2"/>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3.4242910647405075E-2"/>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0"/>
                  <c:y val="3.8523274478330656E-2"/>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1.4367816091954023E-3"/>
                  <c:y val="4.040427530828309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7"/>
              <c:layout>
                <c:manualLayout>
                  <c:x val="0"/>
                  <c:y val="3.8523274478330656E-2"/>
                </c:manualLayout>
              </c:layout>
              <c:showLegendKey val="0"/>
              <c:showVal val="1"/>
              <c:showCatName val="0"/>
              <c:showSerName val="0"/>
              <c:showPercent val="0"/>
              <c:showBubbleSize val="0"/>
              <c:extLst>
                <c:ext xmlns:c15="http://schemas.microsoft.com/office/drawing/2012/chart" uri="{CE6537A1-D6FC-4f65-9D91-7224C49458BB}"/>
              </c:extLst>
            </c:dLbl>
            <c:dLbl>
              <c:idx val="18"/>
              <c:layout>
                <c:manualLayout>
                  <c:x val="1.4367816091954023E-3"/>
                  <c:y val="3.2102728731942205E-2"/>
                </c:manualLayout>
              </c:layout>
              <c:showLegendKey val="0"/>
              <c:showVal val="1"/>
              <c:showCatName val="0"/>
              <c:showSerName val="0"/>
              <c:showPercent val="0"/>
              <c:showBubbleSize val="0"/>
              <c:extLst>
                <c:ext xmlns:c15="http://schemas.microsoft.com/office/drawing/2012/chart" uri="{CE6537A1-D6FC-4f65-9D91-7224C49458BB}"/>
              </c:extLst>
            </c:dLbl>
            <c:dLbl>
              <c:idx val="19"/>
              <c:layout>
                <c:manualLayout>
                  <c:x val="0"/>
                  <c:y val="3.1746031746031744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3.6383092562867883E-2"/>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1.0536276751464933E-16"/>
                  <c:y val="3.9072039072039072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2"/>
              <c:layout>
                <c:manualLayout>
                  <c:x val="0"/>
                  <c:y val="3.6383092562867883E-2"/>
                </c:manualLayout>
              </c:layout>
              <c:showLegendKey val="0"/>
              <c:showVal val="1"/>
              <c:showCatName val="0"/>
              <c:showSerName val="0"/>
              <c:showPercent val="0"/>
              <c:showBubbleSize val="0"/>
              <c:extLst>
                <c:ext xmlns:c15="http://schemas.microsoft.com/office/drawing/2012/chart" uri="{CE6537A1-D6FC-4f65-9D91-7224C49458BB}"/>
              </c:extLst>
            </c:dLbl>
            <c:dLbl>
              <c:idx val="23"/>
              <c:layout>
                <c:manualLayout>
                  <c:x val="1.4367454068242695E-3"/>
                  <c:y val="-1.004380886212753E-2"/>
                </c:manualLayout>
              </c:layout>
              <c:tx>
                <c:rich>
                  <a:bodyPr/>
                  <a:lstStyle/>
                  <a:p>
                    <a:r>
                      <a:rPr lang="en-US"/>
                      <a:t>978</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rgbClr val="00206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'1_Graph MOA 2014 PLUS_PLAI_PLS'!$B$7:$B$30</c:f>
              <c:strCache>
                <c:ptCount val="24"/>
                <c:pt idx="0">
                  <c:v>LOGI FIM</c:v>
                </c:pt>
                <c:pt idx="1">
                  <c:v>COTTAGE SF</c:v>
                </c:pt>
                <c:pt idx="2">
                  <c:v>S.A. groupe SAI</c:v>
                </c:pt>
                <c:pt idx="3">
                  <c:v>S.A. DU HAINAUT</c:v>
                </c:pt>
                <c:pt idx="4">
                  <c:v>HLI</c:v>
                </c:pt>
                <c:pt idx="5">
                  <c:v>S.A. LTO HABITAT</c:v>
                </c:pt>
                <c:pt idx="6">
                  <c:v>S.R.C.J. (hors 127 PLAI Parthiaux)</c:v>
                </c:pt>
                <c:pt idx="7">
                  <c:v>I.C.F. NORD EST</c:v>
                </c:pt>
                <c:pt idx="8">
                  <c:v>SA INA 3F</c:v>
                </c:pt>
                <c:pt idx="9">
                  <c:v>S.A. NOREVIE</c:v>
                </c:pt>
                <c:pt idx="10">
                  <c:v>O.P.H. de Boulogne /mer </c:v>
                </c:pt>
                <c:pt idx="11">
                  <c:v>S.A. NOTRE LOGIS</c:v>
                </c:pt>
                <c:pt idx="12">
                  <c:v>O.P.H. VAL' HAINAUT HABITAT</c:v>
                </c:pt>
                <c:pt idx="13">
                  <c:v>HABITAT  62/59</c:v>
                </c:pt>
                <c:pt idx="14">
                  <c:v>S.A. MAISON FLAMANDE</c:v>
                </c:pt>
                <c:pt idx="15">
                  <c:v>S.A. LOGIS METROPOLE</c:v>
                </c:pt>
                <c:pt idx="16">
                  <c:v>O.P.H. DE PAS DE CALAIS</c:v>
                </c:pt>
                <c:pt idx="17">
                  <c:v>S.A. LOGIS 62</c:v>
                </c:pt>
                <c:pt idx="18">
                  <c:v>S.A. HABITAT du  NORD</c:v>
                </c:pt>
                <c:pt idx="19">
                  <c:v>OPH Lille métropole </c:v>
                </c:pt>
                <c:pt idx="20">
                  <c:v>S.A. VILOGIA</c:v>
                </c:pt>
                <c:pt idx="21">
                  <c:v>PARTENORD</c:v>
                </c:pt>
                <c:pt idx="22">
                  <c:v>SIA</c:v>
                </c:pt>
                <c:pt idx="23">
                  <c:v>M&amp;C Hab/SOGI</c:v>
                </c:pt>
              </c:strCache>
            </c:strRef>
          </c:cat>
          <c:val>
            <c:numRef>
              <c:f>'1_Graph MOA 2014 PLUS_PLAI_PLS'!$E$7:$E$30</c:f>
              <c:numCache>
                <c:formatCode>#,##0</c:formatCode>
                <c:ptCount val="24"/>
                <c:pt idx="0">
                  <c:v>16</c:v>
                </c:pt>
                <c:pt idx="1">
                  <c:v>18</c:v>
                </c:pt>
                <c:pt idx="2">
                  <c:v>24</c:v>
                </c:pt>
                <c:pt idx="3">
                  <c:v>42</c:v>
                </c:pt>
                <c:pt idx="4">
                  <c:v>49</c:v>
                </c:pt>
                <c:pt idx="5">
                  <c:v>55</c:v>
                </c:pt>
                <c:pt idx="6">
                  <c:v>55</c:v>
                </c:pt>
                <c:pt idx="7">
                  <c:v>73</c:v>
                </c:pt>
                <c:pt idx="8">
                  <c:v>86</c:v>
                </c:pt>
                <c:pt idx="9">
                  <c:v>131</c:v>
                </c:pt>
                <c:pt idx="10">
                  <c:v>142</c:v>
                </c:pt>
                <c:pt idx="11">
                  <c:v>216</c:v>
                </c:pt>
                <c:pt idx="12">
                  <c:v>226</c:v>
                </c:pt>
                <c:pt idx="13">
                  <c:v>198</c:v>
                </c:pt>
                <c:pt idx="14">
                  <c:v>225</c:v>
                </c:pt>
                <c:pt idx="15">
                  <c:v>253</c:v>
                </c:pt>
                <c:pt idx="16">
                  <c:v>253</c:v>
                </c:pt>
                <c:pt idx="17">
                  <c:v>278</c:v>
                </c:pt>
                <c:pt idx="18">
                  <c:v>324</c:v>
                </c:pt>
                <c:pt idx="19">
                  <c:v>488</c:v>
                </c:pt>
                <c:pt idx="20">
                  <c:v>501</c:v>
                </c:pt>
                <c:pt idx="21">
                  <c:v>442</c:v>
                </c:pt>
                <c:pt idx="22">
                  <c:v>650</c:v>
                </c:pt>
                <c:pt idx="23">
                  <c:v>800</c:v>
                </c:pt>
              </c:numCache>
            </c:numRef>
          </c:val>
        </c:ser>
        <c:ser>
          <c:idx val="0"/>
          <c:order val="1"/>
          <c:tx>
            <c:strRef>
              <c:f>'1_Graph MOA 2014 PLUS_PLAI_PLS'!$I$6</c:f>
              <c:strCache>
                <c:ptCount val="1"/>
                <c:pt idx="0">
                  <c:v> Logements PLUS/PLAI/PLS financés dans GALION</c:v>
                </c:pt>
              </c:strCache>
            </c:strRef>
          </c:tx>
          <c:spPr>
            <a:noFill/>
            <a:ln w="28575">
              <a:solidFill>
                <a:srgbClr val="C00000"/>
              </a:solidFill>
            </a:ln>
          </c:spPr>
          <c:invertIfNegative val="0"/>
          <c:dPt>
            <c:idx val="23"/>
            <c:invertIfNegative val="0"/>
            <c:bubble3D val="0"/>
            <c:spPr>
              <a:noFill/>
              <a:ln w="28575">
                <a:solidFill>
                  <a:srgbClr val="C00000"/>
                </a:solidFill>
                <a:prstDash val="sysDash"/>
                <a:round/>
              </a:ln>
            </c:spPr>
          </c:dPt>
          <c:dLbls>
            <c:dLbl>
              <c:idx val="0"/>
              <c:layout>
                <c:manualLayout>
                  <c:x val="0"/>
                  <c:y val="7.8472430380091601E-17"/>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1313241017286652E-7"/>
                  <c:y val="2.1401819154628181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4367816091954023E-3"/>
                  <c:y val="-2.4420024420024498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0"/>
                  <c:y val="-2.4420024420024498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0"/>
                  <c:y val="4.2803638309256388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1401819154628983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4367816091954023E-3"/>
                  <c:y val="2.1401819154628198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2.8735632183908076E-3"/>
                  <c:y val="0"/>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2.1401819154628198E-3"/>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2.1401819154628198E-3"/>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1.4367816091954023E-3"/>
                  <c:y val="0"/>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0"/>
                  <c:y val="4.9658597144630941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7"/>
              <c:layout>
                <c:manualLayout>
                  <c:x val="0"/>
                  <c:y val="-4.2803638309256388E-3"/>
                </c:manualLayout>
              </c:layout>
              <c:showLegendKey val="0"/>
              <c:showVal val="1"/>
              <c:showCatName val="0"/>
              <c:showSerName val="0"/>
              <c:showPercent val="0"/>
              <c:showBubbleSize val="0"/>
              <c:extLst>
                <c:ext xmlns:c15="http://schemas.microsoft.com/office/drawing/2012/chart" uri="{CE6537A1-D6FC-4f65-9D91-7224C49458BB}"/>
              </c:extLst>
            </c:dLbl>
            <c:dLbl>
              <c:idx val="18"/>
              <c:layout>
                <c:manualLayout>
                  <c:x val="0"/>
                  <c:y val="-1.3629756954538004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9"/>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4.2803638309256388E-3"/>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1.0536276751464933E-16"/>
                  <c:y val="-4.884004884004898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2"/>
              <c:layout>
                <c:manualLayout>
                  <c:x val="0"/>
                  <c:y val="0"/>
                </c:manualLayout>
              </c:layout>
              <c:showLegendKey val="0"/>
              <c:showVal val="1"/>
              <c:showCatName val="0"/>
              <c:showSerName val="0"/>
              <c:showPercent val="0"/>
              <c:showBubbleSize val="0"/>
              <c:extLst>
                <c:ext xmlns:c15="http://schemas.microsoft.com/office/drawing/2012/chart" uri="{CE6537A1-D6FC-4f65-9D91-7224C49458BB}"/>
              </c:extLst>
            </c:dLbl>
            <c:dLbl>
              <c:idx val="23"/>
              <c:layout>
                <c:manualLayout>
                  <c:x val="0"/>
                  <c:y val="-2.2329010344295202E-3"/>
                </c:manualLayout>
              </c:layout>
              <c:tx>
                <c:rich>
                  <a:bodyPr/>
                  <a:lstStyle/>
                  <a:p>
                    <a:r>
                      <a:rPr lang="en-US"/>
                      <a:t>1 087</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rgbClr val="C0000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'1_Graph MOA 2014 PLUS_PLAI_PLS'!$B$7:$B$30</c:f>
              <c:strCache>
                <c:ptCount val="24"/>
                <c:pt idx="0">
                  <c:v>LOGI FIM</c:v>
                </c:pt>
                <c:pt idx="1">
                  <c:v>COTTAGE SF</c:v>
                </c:pt>
                <c:pt idx="2">
                  <c:v>S.A. groupe SAI</c:v>
                </c:pt>
                <c:pt idx="3">
                  <c:v>S.A. DU HAINAUT</c:v>
                </c:pt>
                <c:pt idx="4">
                  <c:v>HLI</c:v>
                </c:pt>
                <c:pt idx="5">
                  <c:v>S.A. LTO HABITAT</c:v>
                </c:pt>
                <c:pt idx="6">
                  <c:v>S.R.C.J. (hors 127 PLAI Parthiaux)</c:v>
                </c:pt>
                <c:pt idx="7">
                  <c:v>I.C.F. NORD EST</c:v>
                </c:pt>
                <c:pt idx="8">
                  <c:v>SA INA 3F</c:v>
                </c:pt>
                <c:pt idx="9">
                  <c:v>S.A. NOREVIE</c:v>
                </c:pt>
                <c:pt idx="10">
                  <c:v>O.P.H. de Boulogne /mer </c:v>
                </c:pt>
                <c:pt idx="11">
                  <c:v>S.A. NOTRE LOGIS</c:v>
                </c:pt>
                <c:pt idx="12">
                  <c:v>O.P.H. VAL' HAINAUT HABITAT</c:v>
                </c:pt>
                <c:pt idx="13">
                  <c:v>HABITAT  62/59</c:v>
                </c:pt>
                <c:pt idx="14">
                  <c:v>S.A. MAISON FLAMANDE</c:v>
                </c:pt>
                <c:pt idx="15">
                  <c:v>S.A. LOGIS METROPOLE</c:v>
                </c:pt>
                <c:pt idx="16">
                  <c:v>O.P.H. DE PAS DE CALAIS</c:v>
                </c:pt>
                <c:pt idx="17">
                  <c:v>S.A. LOGIS 62</c:v>
                </c:pt>
                <c:pt idx="18">
                  <c:v>S.A. HABITAT du  NORD</c:v>
                </c:pt>
                <c:pt idx="19">
                  <c:v>OPH Lille métropole </c:v>
                </c:pt>
                <c:pt idx="20">
                  <c:v>S.A. VILOGIA</c:v>
                </c:pt>
                <c:pt idx="21">
                  <c:v>PARTENORD</c:v>
                </c:pt>
                <c:pt idx="22">
                  <c:v>SIA</c:v>
                </c:pt>
                <c:pt idx="23">
                  <c:v>M&amp;C Hab/SOGI</c:v>
                </c:pt>
              </c:strCache>
            </c:strRef>
          </c:cat>
          <c:val>
            <c:numRef>
              <c:f>'1_Graph MOA 2014 PLUS_PLAI_PLS'!$I$7:$I$30</c:f>
              <c:numCache>
                <c:formatCode>#,##0</c:formatCode>
                <c:ptCount val="24"/>
                <c:pt idx="0">
                  <c:v>16</c:v>
                </c:pt>
                <c:pt idx="1">
                  <c:v>18</c:v>
                </c:pt>
                <c:pt idx="2">
                  <c:v>25</c:v>
                </c:pt>
                <c:pt idx="3">
                  <c:v>42</c:v>
                </c:pt>
                <c:pt idx="4">
                  <c:v>50</c:v>
                </c:pt>
                <c:pt idx="5">
                  <c:v>59</c:v>
                </c:pt>
                <c:pt idx="6">
                  <c:v>74</c:v>
                </c:pt>
                <c:pt idx="7">
                  <c:v>85</c:v>
                </c:pt>
                <c:pt idx="8">
                  <c:v>86</c:v>
                </c:pt>
                <c:pt idx="9">
                  <c:v>131</c:v>
                </c:pt>
                <c:pt idx="10">
                  <c:v>142</c:v>
                </c:pt>
                <c:pt idx="11">
                  <c:v>216</c:v>
                </c:pt>
                <c:pt idx="12">
                  <c:v>227</c:v>
                </c:pt>
                <c:pt idx="13">
                  <c:v>234</c:v>
                </c:pt>
                <c:pt idx="14">
                  <c:v>234</c:v>
                </c:pt>
                <c:pt idx="15">
                  <c:v>253</c:v>
                </c:pt>
                <c:pt idx="16">
                  <c:v>269</c:v>
                </c:pt>
                <c:pt idx="17">
                  <c:v>278</c:v>
                </c:pt>
                <c:pt idx="18">
                  <c:v>324</c:v>
                </c:pt>
                <c:pt idx="19">
                  <c:v>490</c:v>
                </c:pt>
                <c:pt idx="20">
                  <c:v>526</c:v>
                </c:pt>
                <c:pt idx="21">
                  <c:v>535</c:v>
                </c:pt>
                <c:pt idx="22">
                  <c:v>655</c:v>
                </c:pt>
                <c:pt idx="23">
                  <c:v>900</c:v>
                </c:pt>
              </c:numCache>
            </c:numRef>
          </c:val>
        </c:ser>
        <c:dLbls>
          <c:showLegendKey val="0"/>
          <c:showVal val="0"/>
          <c:showCatName val="0"/>
          <c:showSerName val="0"/>
          <c:showPercent val="0"/>
          <c:showBubbleSize val="0"/>
        </c:dLbls>
        <c:gapWidth val="27"/>
        <c:overlap val="100"/>
        <c:axId val="596440112"/>
        <c:axId val="596438544"/>
      </c:barChart>
      <c:catAx>
        <c:axId val="596440112"/>
        <c:scaling>
          <c:orientation val="minMax"/>
        </c:scaling>
        <c:delete val="0"/>
        <c:axPos val="b"/>
        <c:numFmt formatCode="General" sourceLinked="1"/>
        <c:majorTickMark val="out"/>
        <c:minorTickMark val="none"/>
        <c:tickLblPos val="low"/>
        <c:txPr>
          <a:bodyPr rot="-2220000" vert="horz" anchor="ctr" anchorCtr="0"/>
          <a:lstStyle/>
          <a:p>
            <a:pPr>
              <a:defRPr/>
            </a:pPr>
            <a:endParaRPr lang="fr-FR"/>
          </a:p>
        </c:txPr>
        <c:crossAx val="596438544"/>
        <c:crosses val="autoZero"/>
        <c:auto val="0"/>
        <c:lblAlgn val="ctr"/>
        <c:lblOffset val="100"/>
        <c:noMultiLvlLbl val="0"/>
      </c:catAx>
      <c:valAx>
        <c:axId val="596438544"/>
        <c:scaling>
          <c:orientation val="minMax"/>
          <c:max val="950"/>
          <c:min val="0"/>
        </c:scaling>
        <c:delete val="0"/>
        <c:axPos val="l"/>
        <c:majorGridlines>
          <c:spPr>
            <a:ln>
              <a:solidFill>
                <a:schemeClr val="bg1">
                  <a:lumMod val="75000"/>
                </a:schemeClr>
              </a:solidFill>
              <a:prstDash val="sysDot"/>
            </a:ln>
          </c:spPr>
        </c:majorGridlines>
        <c:numFmt formatCode="#,##0" sourceLinked="1"/>
        <c:majorTickMark val="out"/>
        <c:minorTickMark val="none"/>
        <c:tickLblPos val="nextTo"/>
        <c:crossAx val="596440112"/>
        <c:crosses val="autoZero"/>
        <c:crossBetween val="between"/>
      </c:valAx>
      <c:spPr>
        <a:solidFill>
          <a:sysClr val="window" lastClr="FFFFFF"/>
        </a:solidFill>
      </c:spPr>
    </c:plotArea>
    <c:legend>
      <c:legendPos val="b"/>
      <c:layout>
        <c:manualLayout>
          <c:xMode val="edge"/>
          <c:yMode val="edge"/>
          <c:x val="1.8121592973955179E-2"/>
          <c:y val="0.9255525320364365"/>
          <c:w val="0.97120570866141753"/>
          <c:h val="6.379959857958932E-2"/>
        </c:manualLayout>
      </c:layout>
      <c:overlay val="0"/>
      <c:txPr>
        <a:bodyPr/>
        <a:lstStyle/>
        <a:p>
          <a:pPr>
            <a:defRPr sz="1100" b="0"/>
          </a:pPr>
          <a:endParaRPr lang="fr-FR"/>
        </a:p>
      </c:txPr>
    </c:legend>
    <c:plotVisOnly val="1"/>
    <c:dispBlanksAs val="gap"/>
    <c:showDLblsOverMax val="0"/>
  </c:chart>
  <c:spPr>
    <a:ln>
      <a:solidFill>
        <a:schemeClr val="bg1">
          <a:lumMod val="85000"/>
        </a:schemeClr>
      </a:solidFill>
    </a:ln>
  </c:spPr>
  <c:txPr>
    <a:bodyPr/>
    <a:lstStyle/>
    <a:p>
      <a:pPr>
        <a:defRPr sz="900"/>
      </a:pPr>
      <a:endParaRPr lang="fr-F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6"/>
            <a:ext cx="9089390" cy="677108"/>
          </a:xfrm>
          <a:prstGeom prst="rect">
            <a:avLst/>
          </a:prstGeom>
        </p:spPr>
        <p:txBody>
          <a:bodyPr/>
          <a:lstStyle>
            <a:lvl1pPr>
              <a:defRPr/>
            </a:lvl1pPr>
          </a:lstStyle>
          <a:p>
            <a:endParaRPr/>
          </a:p>
        </p:txBody>
      </p:sp>
      <p:sp>
        <p:nvSpPr>
          <p:cNvPr id="3" name="Holder 3"/>
          <p:cNvSpPr>
            <a:spLocks noGrp="1"/>
          </p:cNvSpPr>
          <p:nvPr>
            <p:ph type="subTitle" idx="4"/>
          </p:nvPr>
        </p:nvSpPr>
        <p:spPr>
          <a:xfrm>
            <a:off x="1604011" y="4231640"/>
            <a:ext cx="7485379" cy="492443"/>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fr-FR"/>
              <a:t>La</a:t>
            </a:r>
            <a:r>
              <a:rPr lang="fr-FR">
                <a:latin typeface="Times New Roman" pitchFamily="18" charset="0"/>
                <a:cs typeface="Times New Roman" pitchFamily="18" charset="0"/>
              </a:rPr>
              <a:t> </a:t>
            </a:r>
            <a:r>
              <a:rPr lang="fr-FR"/>
              <a:t>construction</a:t>
            </a:r>
            <a:r>
              <a:rPr lang="fr-FR">
                <a:latin typeface="Times New Roman" pitchFamily="18" charset="0"/>
                <a:cs typeface="Times New Roman" pitchFamily="18" charset="0"/>
              </a:rPr>
              <a:t> </a:t>
            </a:r>
            <a:r>
              <a:rPr lang="fr-FR"/>
              <a:t>neuve</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Nord</a:t>
            </a:r>
            <a:r>
              <a:rPr lang="fr-FR">
                <a:latin typeface="Times New Roman" pitchFamily="18" charset="0"/>
                <a:cs typeface="Times New Roman" pitchFamily="18" charset="0"/>
              </a:rPr>
              <a:t> </a:t>
            </a:r>
            <a:r>
              <a:rPr lang="fr-FR"/>
              <a:t>–</a:t>
            </a:r>
            <a:r>
              <a:rPr lang="fr-FR">
                <a:latin typeface="Times New Roman" pitchFamily="18" charset="0"/>
                <a:cs typeface="Times New Roman" pitchFamily="18" charset="0"/>
              </a:rPr>
              <a:t> </a:t>
            </a:r>
            <a:r>
              <a:rPr lang="fr-FR"/>
              <a:t>Pas-de-Calais</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juillet</a:t>
            </a:r>
            <a:r>
              <a:rPr lang="fr-FR">
                <a:latin typeface="Times New Roman" pitchFamily="18" charset="0"/>
                <a:cs typeface="Times New Roman" pitchFamily="18" charset="0"/>
              </a:rPr>
              <a:t> </a:t>
            </a:r>
            <a:r>
              <a:rPr lang="fr-FR"/>
              <a:t>2014</a:t>
            </a:r>
          </a:p>
        </p:txBody>
      </p:sp>
      <p:sp>
        <p:nvSpPr>
          <p:cNvPr id="5" name="Holder 5"/>
          <p:cNvSpPr>
            <a:spLocks noGrp="1"/>
          </p:cNvSpPr>
          <p:nvPr>
            <p:ph type="dt" sz="half" idx="11"/>
          </p:nvPr>
        </p:nvSpPr>
        <p:spPr/>
        <p:txBody>
          <a:bodyPr/>
          <a:lstStyle>
            <a:lvl1pPr>
              <a:defRPr/>
            </a:lvl1pPr>
          </a:lstStyle>
          <a:p>
            <a:pPr>
              <a:defRPr/>
            </a:pPr>
            <a:r>
              <a:rPr lang="fr-FR"/>
              <a:t>www.nord-pas-de-calais.developpement-durable.gouv.fr</a:t>
            </a:r>
          </a:p>
        </p:txBody>
      </p:sp>
      <p:sp>
        <p:nvSpPr>
          <p:cNvPr id="6" name="Holder 6"/>
          <p:cNvSpPr>
            <a:spLocks noGrp="1"/>
          </p:cNvSpPr>
          <p:nvPr>
            <p:ph type="sldNum" sz="quarter" idx="12"/>
          </p:nvPr>
        </p:nvSpPr>
        <p:spPr/>
        <p:txBody>
          <a:bodyPr/>
          <a:lstStyle>
            <a:lvl1pPr>
              <a:defRPr/>
            </a:lvl1pPr>
          </a:lstStyle>
          <a:p>
            <a:pPr>
              <a:defRPr/>
            </a:pPr>
            <a:fld id="{4835D379-A460-4B1E-9DE0-D00D792A92BD}" type="slidenum">
              <a:rPr lang="fr-FR"/>
              <a:pPr>
                <a:defRPr/>
              </a:pPr>
              <a:t>‹N°›</a:t>
            </a:fld>
            <a:endParaRPr lang="fr-FR">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4989" y="302959"/>
            <a:ext cx="9623425" cy="1259417"/>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988" y="1690854"/>
            <a:ext cx="4724400" cy="705845"/>
          </a:xfrm>
          <a:prstGeom prst="rect">
            <a:avLst/>
          </a:prstGeom>
        </p:spPr>
        <p:txBody>
          <a:bodyPr anchor="b"/>
          <a:lstStyle>
            <a:lvl1pPr marL="0" indent="0">
              <a:buNone/>
              <a:defRPr sz="2398" b="1"/>
            </a:lvl1pPr>
            <a:lvl2pPr marL="456834" indent="0">
              <a:buNone/>
              <a:defRPr sz="1998" b="1"/>
            </a:lvl2pPr>
            <a:lvl3pPr marL="913668" indent="0">
              <a:buNone/>
              <a:defRPr sz="1799" b="1"/>
            </a:lvl3pPr>
            <a:lvl4pPr marL="1370503" indent="0">
              <a:buNone/>
              <a:defRPr sz="1599" b="1"/>
            </a:lvl4pPr>
            <a:lvl5pPr marL="1827337" indent="0">
              <a:buNone/>
              <a:defRPr sz="1599" b="1"/>
            </a:lvl5pPr>
            <a:lvl6pPr marL="2284171" indent="0">
              <a:buNone/>
              <a:defRPr sz="1599" b="1"/>
            </a:lvl6pPr>
            <a:lvl7pPr marL="2741005" indent="0">
              <a:buNone/>
              <a:defRPr sz="1599" b="1"/>
            </a:lvl7pPr>
            <a:lvl8pPr marL="3197840" indent="0">
              <a:buNone/>
              <a:defRPr sz="1599" b="1"/>
            </a:lvl8pPr>
            <a:lvl9pPr marL="3654674" indent="0">
              <a:buNone/>
              <a:defRPr sz="1599"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988" y="2396700"/>
            <a:ext cx="4724400" cy="4354028"/>
          </a:xfrm>
          <a:prstGeom prst="rect">
            <a:avLst/>
          </a:prstGeom>
        </p:spPr>
        <p:txBody>
          <a:bodyPr/>
          <a:lstStyle>
            <a:lvl1pPr>
              <a:defRPr sz="2398"/>
            </a:lvl1pPr>
            <a:lvl2pPr>
              <a:defRPr sz="1998"/>
            </a:lvl2pPr>
            <a:lvl3pPr>
              <a:defRPr sz="1799"/>
            </a:lvl3pPr>
            <a:lvl4pPr>
              <a:defRPr sz="1599"/>
            </a:lvl4pPr>
            <a:lvl5pPr>
              <a:defRPr sz="1599"/>
            </a:lvl5pPr>
            <a:lvl6pPr>
              <a:defRPr sz="1599"/>
            </a:lvl6pPr>
            <a:lvl7pPr>
              <a:defRPr sz="1599"/>
            </a:lvl7pPr>
            <a:lvl8pPr>
              <a:defRPr sz="1599"/>
            </a:lvl8pPr>
            <a:lvl9pPr>
              <a:defRPr sz="1599"/>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2425" y="1690854"/>
            <a:ext cx="4725988" cy="705845"/>
          </a:xfrm>
          <a:prstGeom prst="rect">
            <a:avLst/>
          </a:prstGeom>
        </p:spPr>
        <p:txBody>
          <a:bodyPr anchor="b"/>
          <a:lstStyle>
            <a:lvl1pPr marL="0" indent="0">
              <a:buNone/>
              <a:defRPr sz="2398" b="1"/>
            </a:lvl1pPr>
            <a:lvl2pPr marL="456834" indent="0">
              <a:buNone/>
              <a:defRPr sz="1998" b="1"/>
            </a:lvl2pPr>
            <a:lvl3pPr marL="913668" indent="0">
              <a:buNone/>
              <a:defRPr sz="1799" b="1"/>
            </a:lvl3pPr>
            <a:lvl4pPr marL="1370503" indent="0">
              <a:buNone/>
              <a:defRPr sz="1599" b="1"/>
            </a:lvl4pPr>
            <a:lvl5pPr marL="1827337" indent="0">
              <a:buNone/>
              <a:defRPr sz="1599" b="1"/>
            </a:lvl5pPr>
            <a:lvl6pPr marL="2284171" indent="0">
              <a:buNone/>
              <a:defRPr sz="1599" b="1"/>
            </a:lvl6pPr>
            <a:lvl7pPr marL="2741005" indent="0">
              <a:buNone/>
              <a:defRPr sz="1599" b="1"/>
            </a:lvl7pPr>
            <a:lvl8pPr marL="3197840" indent="0">
              <a:buNone/>
              <a:defRPr sz="1599" b="1"/>
            </a:lvl8pPr>
            <a:lvl9pPr marL="3654674" indent="0">
              <a:buNone/>
              <a:defRPr sz="1599"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2425" y="2396700"/>
            <a:ext cx="4725988" cy="4354028"/>
          </a:xfrm>
          <a:prstGeom prst="rect">
            <a:avLst/>
          </a:prstGeom>
        </p:spPr>
        <p:txBody>
          <a:bodyPr/>
          <a:lstStyle>
            <a:lvl1pPr>
              <a:defRPr sz="2398"/>
            </a:lvl1pPr>
            <a:lvl2pPr>
              <a:defRPr sz="1998"/>
            </a:lvl2pPr>
            <a:lvl3pPr>
              <a:defRPr sz="1799"/>
            </a:lvl3pPr>
            <a:lvl4pPr>
              <a:defRPr sz="1599"/>
            </a:lvl4pPr>
            <a:lvl5pPr>
              <a:defRPr sz="1599"/>
            </a:lvl5pPr>
            <a:lvl6pPr>
              <a:defRPr sz="1599"/>
            </a:lvl6pPr>
            <a:lvl7pPr>
              <a:defRPr sz="1599"/>
            </a:lvl7pPr>
            <a:lvl8pPr>
              <a:defRPr sz="1599"/>
            </a:lvl8pPr>
            <a:lvl9pPr>
              <a:defRPr sz="1599"/>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534988" y="7004514"/>
            <a:ext cx="2495550"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8" name="Espace réservé du pied de page 7"/>
          <p:cNvSpPr>
            <a:spLocks noGrp="1"/>
          </p:cNvSpPr>
          <p:nvPr>
            <p:ph type="ftr" sz="quarter" idx="11"/>
          </p:nvPr>
        </p:nvSpPr>
        <p:spPr>
          <a:xfrm>
            <a:off x="3652839" y="7004514"/>
            <a:ext cx="3387725"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9" name="Espace réservé du numéro de diapositive 8"/>
          <p:cNvSpPr>
            <a:spLocks noGrp="1"/>
          </p:cNvSpPr>
          <p:nvPr>
            <p:ph type="sldNum" sz="quarter" idx="12"/>
          </p:nvPr>
        </p:nvSpPr>
        <p:spPr>
          <a:xfrm>
            <a:off x="7662863" y="7004514"/>
            <a:ext cx="2495550" cy="401301"/>
          </a:xfrm>
          <a:prstGeom prst="rect">
            <a:avLst/>
          </a:prstGeom>
        </p:spPr>
        <p:txBody>
          <a:bodyPr/>
          <a:lstStyle>
            <a:lvl1pPr fontAlgn="auto">
              <a:spcBef>
                <a:spcPts val="0"/>
              </a:spcBef>
              <a:spcAft>
                <a:spcPts val="0"/>
              </a:spcAft>
              <a:defRPr>
                <a:latin typeface="+mn-lt"/>
              </a:defRPr>
            </a:lvl1pPr>
          </a:lstStyle>
          <a:p>
            <a:pPr>
              <a:defRPr/>
            </a:pPr>
            <a:fld id="{389B783E-5E38-47C3-8ED8-8A3F760F544E}"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230039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534989" y="302959"/>
            <a:ext cx="9623425" cy="1259417"/>
          </a:xfrm>
          <a:prstGeom prst="rect">
            <a:avLst/>
          </a:prstGeom>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a:xfrm>
            <a:off x="534988" y="7004514"/>
            <a:ext cx="2495550"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4" name="Espace réservé du pied de page 3"/>
          <p:cNvSpPr>
            <a:spLocks noGrp="1"/>
          </p:cNvSpPr>
          <p:nvPr>
            <p:ph type="ftr" sz="quarter" idx="11"/>
          </p:nvPr>
        </p:nvSpPr>
        <p:spPr>
          <a:xfrm>
            <a:off x="3652839" y="7004514"/>
            <a:ext cx="3387725"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5" name="Espace réservé du numéro de diapositive 4"/>
          <p:cNvSpPr>
            <a:spLocks noGrp="1"/>
          </p:cNvSpPr>
          <p:nvPr>
            <p:ph type="sldNum" sz="quarter" idx="12"/>
          </p:nvPr>
        </p:nvSpPr>
        <p:spPr>
          <a:xfrm>
            <a:off x="7662863" y="7004514"/>
            <a:ext cx="2495550" cy="401301"/>
          </a:xfrm>
          <a:prstGeom prst="rect">
            <a:avLst/>
          </a:prstGeom>
        </p:spPr>
        <p:txBody>
          <a:bodyPr/>
          <a:lstStyle>
            <a:lvl1pPr fontAlgn="auto">
              <a:spcBef>
                <a:spcPts val="0"/>
              </a:spcBef>
              <a:spcAft>
                <a:spcPts val="0"/>
              </a:spcAft>
              <a:defRPr>
                <a:latin typeface="+mn-lt"/>
              </a:defRPr>
            </a:lvl1pPr>
          </a:lstStyle>
          <a:p>
            <a:pPr>
              <a:defRPr/>
            </a:pPr>
            <a:fld id="{9C186422-E83F-4250-8456-D5ADB4CF441D}"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114272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534988" y="7004514"/>
            <a:ext cx="2495550"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3" name="Espace réservé du pied de page 2"/>
          <p:cNvSpPr>
            <a:spLocks noGrp="1"/>
          </p:cNvSpPr>
          <p:nvPr>
            <p:ph type="ftr" sz="quarter" idx="11"/>
          </p:nvPr>
        </p:nvSpPr>
        <p:spPr>
          <a:xfrm>
            <a:off x="3652839" y="7004514"/>
            <a:ext cx="3387725"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4" name="Espace réservé du numéro de diapositive 3"/>
          <p:cNvSpPr>
            <a:spLocks noGrp="1"/>
          </p:cNvSpPr>
          <p:nvPr>
            <p:ph type="sldNum" sz="quarter" idx="12"/>
          </p:nvPr>
        </p:nvSpPr>
        <p:spPr>
          <a:xfrm>
            <a:off x="7662863" y="7004514"/>
            <a:ext cx="2495550" cy="401301"/>
          </a:xfrm>
          <a:prstGeom prst="rect">
            <a:avLst/>
          </a:prstGeom>
        </p:spPr>
        <p:txBody>
          <a:bodyPr/>
          <a:lstStyle>
            <a:lvl1pPr fontAlgn="auto">
              <a:spcBef>
                <a:spcPts val="0"/>
              </a:spcBef>
              <a:spcAft>
                <a:spcPts val="0"/>
              </a:spcAft>
              <a:defRPr>
                <a:latin typeface="+mn-lt"/>
              </a:defRPr>
            </a:lvl1pPr>
          </a:lstStyle>
          <a:p>
            <a:pPr>
              <a:defRPr/>
            </a:pPr>
            <a:fld id="{914AD1AA-BECC-4EE5-9C2C-C749EF3FE6A7}"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3940692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988" y="301372"/>
            <a:ext cx="3517900" cy="1280037"/>
          </a:xfrm>
          <a:prstGeom prst="rect">
            <a:avLst/>
          </a:prstGeom>
        </p:spPr>
        <p:txBody>
          <a:bodyPr anchor="b"/>
          <a:lstStyle>
            <a:lvl1pPr algn="l">
              <a:defRPr sz="1998" b="1"/>
            </a:lvl1pPr>
          </a:lstStyle>
          <a:p>
            <a:r>
              <a:rPr lang="fr-FR" smtClean="0"/>
              <a:t>Cliquez pour modifier le style du titre</a:t>
            </a:r>
            <a:endParaRPr lang="fr-FR"/>
          </a:p>
        </p:txBody>
      </p:sp>
      <p:sp>
        <p:nvSpPr>
          <p:cNvPr id="3" name="Espace réservé du contenu 2"/>
          <p:cNvSpPr>
            <a:spLocks noGrp="1"/>
          </p:cNvSpPr>
          <p:nvPr>
            <p:ph idx="1"/>
          </p:nvPr>
        </p:nvSpPr>
        <p:spPr>
          <a:xfrm>
            <a:off x="4181475" y="301372"/>
            <a:ext cx="5976938" cy="6449355"/>
          </a:xfrm>
          <a:prstGeom prst="rect">
            <a:avLst/>
          </a:prstGeom>
        </p:spPr>
        <p:txBody>
          <a:bodyPr/>
          <a:lstStyle>
            <a:lvl1pPr>
              <a:defRPr sz="3197"/>
            </a:lvl1pPr>
            <a:lvl2pPr>
              <a:defRPr sz="2798"/>
            </a:lvl2pPr>
            <a:lvl3pPr>
              <a:defRPr sz="2398"/>
            </a:lvl3pPr>
            <a:lvl4pPr>
              <a:defRPr sz="1998"/>
            </a:lvl4pPr>
            <a:lvl5pPr>
              <a:defRPr sz="1998"/>
            </a:lvl5pPr>
            <a:lvl6pPr>
              <a:defRPr sz="1998"/>
            </a:lvl6pPr>
            <a:lvl7pPr>
              <a:defRPr sz="1998"/>
            </a:lvl7pPr>
            <a:lvl8pPr>
              <a:defRPr sz="1998"/>
            </a:lvl8pPr>
            <a:lvl9pPr>
              <a:defRPr sz="1998"/>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988" y="1581409"/>
            <a:ext cx="3517900" cy="5169318"/>
          </a:xfrm>
          <a:prstGeom prst="rect">
            <a:avLst/>
          </a:prstGeom>
        </p:spPr>
        <p:txBody>
          <a:bodyPr/>
          <a:lstStyle>
            <a:lvl1pPr marL="0" indent="0">
              <a:buNone/>
              <a:defRPr sz="1399"/>
            </a:lvl1pPr>
            <a:lvl2pPr marL="456834" indent="0">
              <a:buNone/>
              <a:defRPr sz="1199"/>
            </a:lvl2pPr>
            <a:lvl3pPr marL="913668" indent="0">
              <a:buNone/>
              <a:defRPr sz="999"/>
            </a:lvl3pPr>
            <a:lvl4pPr marL="1370503" indent="0">
              <a:buNone/>
              <a:defRPr sz="899"/>
            </a:lvl4pPr>
            <a:lvl5pPr marL="1827337" indent="0">
              <a:buNone/>
              <a:defRPr sz="899"/>
            </a:lvl5pPr>
            <a:lvl6pPr marL="2284171" indent="0">
              <a:buNone/>
              <a:defRPr sz="899"/>
            </a:lvl6pPr>
            <a:lvl7pPr marL="2741005" indent="0">
              <a:buNone/>
              <a:defRPr sz="899"/>
            </a:lvl7pPr>
            <a:lvl8pPr marL="3197840" indent="0">
              <a:buNone/>
              <a:defRPr sz="899"/>
            </a:lvl8pPr>
            <a:lvl9pPr marL="3654674" indent="0">
              <a:buNone/>
              <a:defRPr sz="899"/>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534988" y="7004514"/>
            <a:ext cx="2495550"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6" name="Espace réservé du pied de page 5"/>
          <p:cNvSpPr>
            <a:spLocks noGrp="1"/>
          </p:cNvSpPr>
          <p:nvPr>
            <p:ph type="ftr" sz="quarter" idx="11"/>
          </p:nvPr>
        </p:nvSpPr>
        <p:spPr>
          <a:xfrm>
            <a:off x="3652839" y="7004514"/>
            <a:ext cx="3387725"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7" name="Espace réservé du numéro de diapositive 6"/>
          <p:cNvSpPr>
            <a:spLocks noGrp="1"/>
          </p:cNvSpPr>
          <p:nvPr>
            <p:ph type="sldNum" sz="quarter" idx="12"/>
          </p:nvPr>
        </p:nvSpPr>
        <p:spPr>
          <a:xfrm>
            <a:off x="7662863" y="7004514"/>
            <a:ext cx="2495550" cy="401301"/>
          </a:xfrm>
          <a:prstGeom prst="rect">
            <a:avLst/>
          </a:prstGeom>
        </p:spPr>
        <p:txBody>
          <a:bodyPr/>
          <a:lstStyle>
            <a:lvl1pPr fontAlgn="auto">
              <a:spcBef>
                <a:spcPts val="0"/>
              </a:spcBef>
              <a:spcAft>
                <a:spcPts val="0"/>
              </a:spcAft>
              <a:defRPr>
                <a:latin typeface="+mn-lt"/>
              </a:defRPr>
            </a:lvl1pPr>
          </a:lstStyle>
          <a:p>
            <a:pPr>
              <a:defRPr/>
            </a:pPr>
            <a:fld id="{B610BB14-7F7D-42A1-A775-A645BDE1D6F5}"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1550392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501" y="5289868"/>
            <a:ext cx="6416675" cy="623363"/>
          </a:xfrm>
          <a:prstGeom prst="rect">
            <a:avLst/>
          </a:prstGeom>
        </p:spPr>
        <p:txBody>
          <a:bodyPr anchor="b"/>
          <a:lstStyle>
            <a:lvl1pPr algn="l">
              <a:defRPr sz="1998"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501" y="675707"/>
            <a:ext cx="6416675" cy="4533266"/>
          </a:xfrm>
          <a:prstGeom prst="rect">
            <a:avLst/>
          </a:prstGeom>
        </p:spPr>
        <p:txBody>
          <a:bodyPr/>
          <a:lstStyle>
            <a:lvl1pPr marL="0" indent="0">
              <a:buNone/>
              <a:defRPr sz="3197"/>
            </a:lvl1pPr>
            <a:lvl2pPr marL="456834" indent="0">
              <a:buNone/>
              <a:defRPr sz="2798"/>
            </a:lvl2pPr>
            <a:lvl3pPr marL="913668" indent="0">
              <a:buNone/>
              <a:defRPr sz="2398"/>
            </a:lvl3pPr>
            <a:lvl4pPr marL="1370503" indent="0">
              <a:buNone/>
              <a:defRPr sz="1998"/>
            </a:lvl4pPr>
            <a:lvl5pPr marL="1827337" indent="0">
              <a:buNone/>
              <a:defRPr sz="1998"/>
            </a:lvl5pPr>
            <a:lvl6pPr marL="2284171" indent="0">
              <a:buNone/>
              <a:defRPr sz="1998"/>
            </a:lvl6pPr>
            <a:lvl7pPr marL="2741005" indent="0">
              <a:buNone/>
              <a:defRPr sz="1998"/>
            </a:lvl7pPr>
            <a:lvl8pPr marL="3197840" indent="0">
              <a:buNone/>
              <a:defRPr sz="1998"/>
            </a:lvl8pPr>
            <a:lvl9pPr marL="3654674" indent="0">
              <a:buNone/>
              <a:defRPr sz="1998"/>
            </a:lvl9pPr>
          </a:lstStyle>
          <a:p>
            <a:pPr lvl="0"/>
            <a:endParaRPr lang="fr-FR" noProof="0" dirty="0"/>
          </a:p>
        </p:txBody>
      </p:sp>
      <p:sp>
        <p:nvSpPr>
          <p:cNvPr id="4" name="Espace réservé du texte 3"/>
          <p:cNvSpPr>
            <a:spLocks noGrp="1"/>
          </p:cNvSpPr>
          <p:nvPr>
            <p:ph type="body" sz="half" idx="2"/>
          </p:nvPr>
        </p:nvSpPr>
        <p:spPr>
          <a:xfrm>
            <a:off x="2095501" y="5913231"/>
            <a:ext cx="6416675" cy="888254"/>
          </a:xfrm>
          <a:prstGeom prst="rect">
            <a:avLst/>
          </a:prstGeom>
        </p:spPr>
        <p:txBody>
          <a:bodyPr/>
          <a:lstStyle>
            <a:lvl1pPr marL="0" indent="0">
              <a:buNone/>
              <a:defRPr sz="1399"/>
            </a:lvl1pPr>
            <a:lvl2pPr marL="456834" indent="0">
              <a:buNone/>
              <a:defRPr sz="1199"/>
            </a:lvl2pPr>
            <a:lvl3pPr marL="913668" indent="0">
              <a:buNone/>
              <a:defRPr sz="999"/>
            </a:lvl3pPr>
            <a:lvl4pPr marL="1370503" indent="0">
              <a:buNone/>
              <a:defRPr sz="899"/>
            </a:lvl4pPr>
            <a:lvl5pPr marL="1827337" indent="0">
              <a:buNone/>
              <a:defRPr sz="899"/>
            </a:lvl5pPr>
            <a:lvl6pPr marL="2284171" indent="0">
              <a:buNone/>
              <a:defRPr sz="899"/>
            </a:lvl6pPr>
            <a:lvl7pPr marL="2741005" indent="0">
              <a:buNone/>
              <a:defRPr sz="899"/>
            </a:lvl7pPr>
            <a:lvl8pPr marL="3197840" indent="0">
              <a:buNone/>
              <a:defRPr sz="899"/>
            </a:lvl8pPr>
            <a:lvl9pPr marL="3654674" indent="0">
              <a:buNone/>
              <a:defRPr sz="899"/>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534988" y="7004514"/>
            <a:ext cx="2495550"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6" name="Espace réservé du pied de page 5"/>
          <p:cNvSpPr>
            <a:spLocks noGrp="1"/>
          </p:cNvSpPr>
          <p:nvPr>
            <p:ph type="ftr" sz="quarter" idx="11"/>
          </p:nvPr>
        </p:nvSpPr>
        <p:spPr>
          <a:xfrm>
            <a:off x="3652839" y="7004514"/>
            <a:ext cx="3387725"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7" name="Espace réservé du numéro de diapositive 6"/>
          <p:cNvSpPr>
            <a:spLocks noGrp="1"/>
          </p:cNvSpPr>
          <p:nvPr>
            <p:ph type="sldNum" sz="quarter" idx="12"/>
          </p:nvPr>
        </p:nvSpPr>
        <p:spPr>
          <a:xfrm>
            <a:off x="7662863" y="7004514"/>
            <a:ext cx="2495550" cy="401301"/>
          </a:xfrm>
          <a:prstGeom prst="rect">
            <a:avLst/>
          </a:prstGeom>
        </p:spPr>
        <p:txBody>
          <a:bodyPr/>
          <a:lstStyle>
            <a:lvl1pPr fontAlgn="auto">
              <a:spcBef>
                <a:spcPts val="0"/>
              </a:spcBef>
              <a:spcAft>
                <a:spcPts val="0"/>
              </a:spcAft>
              <a:defRPr>
                <a:latin typeface="+mn-lt"/>
              </a:defRPr>
            </a:lvl1pPr>
          </a:lstStyle>
          <a:p>
            <a:pPr>
              <a:defRPr/>
            </a:pPr>
            <a:fld id="{4F741DF0-6484-4A08-95E1-12CE0B07A7AB}"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976700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34989" y="302959"/>
            <a:ext cx="9623425" cy="1259417"/>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989" y="1763818"/>
            <a:ext cx="9623425" cy="4986909"/>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534988" y="7004514"/>
            <a:ext cx="2495550"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5" name="Espace réservé du pied de page 4"/>
          <p:cNvSpPr>
            <a:spLocks noGrp="1"/>
          </p:cNvSpPr>
          <p:nvPr>
            <p:ph type="ftr" sz="quarter" idx="11"/>
          </p:nvPr>
        </p:nvSpPr>
        <p:spPr>
          <a:xfrm>
            <a:off x="3652839" y="7004514"/>
            <a:ext cx="3387725"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6" name="Espace réservé du numéro de diapositive 5"/>
          <p:cNvSpPr>
            <a:spLocks noGrp="1"/>
          </p:cNvSpPr>
          <p:nvPr>
            <p:ph type="sldNum" sz="quarter" idx="12"/>
          </p:nvPr>
        </p:nvSpPr>
        <p:spPr>
          <a:xfrm>
            <a:off x="7662863" y="7004514"/>
            <a:ext cx="2495550" cy="401301"/>
          </a:xfrm>
          <a:prstGeom prst="rect">
            <a:avLst/>
          </a:prstGeom>
        </p:spPr>
        <p:txBody>
          <a:bodyPr/>
          <a:lstStyle>
            <a:lvl1pPr fontAlgn="auto">
              <a:spcBef>
                <a:spcPts val="0"/>
              </a:spcBef>
              <a:spcAft>
                <a:spcPts val="0"/>
              </a:spcAft>
              <a:defRPr>
                <a:latin typeface="+mn-lt"/>
              </a:defRPr>
            </a:lvl1pPr>
          </a:lstStyle>
          <a:p>
            <a:pPr>
              <a:defRPr/>
            </a:pPr>
            <a:fld id="{04A69460-59E1-4F99-AF6E-8FEC8C912C27}"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4209782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3351" y="302959"/>
            <a:ext cx="2405063" cy="6447769"/>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988" y="302959"/>
            <a:ext cx="7065962" cy="6447769"/>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534988" y="7004514"/>
            <a:ext cx="2495550"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5" name="Espace réservé du pied de page 4"/>
          <p:cNvSpPr>
            <a:spLocks noGrp="1"/>
          </p:cNvSpPr>
          <p:nvPr>
            <p:ph type="ftr" sz="quarter" idx="11"/>
          </p:nvPr>
        </p:nvSpPr>
        <p:spPr>
          <a:xfrm>
            <a:off x="3652839" y="7004514"/>
            <a:ext cx="3387725"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6" name="Espace réservé du numéro de diapositive 5"/>
          <p:cNvSpPr>
            <a:spLocks noGrp="1"/>
          </p:cNvSpPr>
          <p:nvPr>
            <p:ph type="sldNum" sz="quarter" idx="12"/>
          </p:nvPr>
        </p:nvSpPr>
        <p:spPr>
          <a:xfrm>
            <a:off x="7662863" y="7004514"/>
            <a:ext cx="2495550" cy="401301"/>
          </a:xfrm>
          <a:prstGeom prst="rect">
            <a:avLst/>
          </a:prstGeom>
        </p:spPr>
        <p:txBody>
          <a:bodyPr/>
          <a:lstStyle>
            <a:lvl1pPr fontAlgn="auto">
              <a:spcBef>
                <a:spcPts val="0"/>
              </a:spcBef>
              <a:spcAft>
                <a:spcPts val="0"/>
              </a:spcAft>
              <a:defRPr>
                <a:latin typeface="+mn-lt"/>
              </a:defRPr>
            </a:lvl1pPr>
          </a:lstStyle>
          <a:p>
            <a:pPr>
              <a:defRPr/>
            </a:pPr>
            <a:fld id="{BF362C8A-6065-47C2-9587-7A22507FF589}"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517780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type="body" idx="1"/>
          </p:nvPr>
        </p:nvSpPr>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fr-FR"/>
              <a:t>La</a:t>
            </a:r>
            <a:r>
              <a:rPr lang="fr-FR">
                <a:latin typeface="Times New Roman" pitchFamily="18" charset="0"/>
                <a:cs typeface="Times New Roman" pitchFamily="18" charset="0"/>
              </a:rPr>
              <a:t> </a:t>
            </a:r>
            <a:r>
              <a:rPr lang="fr-FR"/>
              <a:t>construction</a:t>
            </a:r>
            <a:r>
              <a:rPr lang="fr-FR">
                <a:latin typeface="Times New Roman" pitchFamily="18" charset="0"/>
                <a:cs typeface="Times New Roman" pitchFamily="18" charset="0"/>
              </a:rPr>
              <a:t> </a:t>
            </a:r>
            <a:r>
              <a:rPr lang="fr-FR"/>
              <a:t>neuve</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Nord</a:t>
            </a:r>
            <a:r>
              <a:rPr lang="fr-FR">
                <a:latin typeface="Times New Roman" pitchFamily="18" charset="0"/>
                <a:cs typeface="Times New Roman" pitchFamily="18" charset="0"/>
              </a:rPr>
              <a:t> </a:t>
            </a:r>
            <a:r>
              <a:rPr lang="fr-FR"/>
              <a:t>–</a:t>
            </a:r>
            <a:r>
              <a:rPr lang="fr-FR">
                <a:latin typeface="Times New Roman" pitchFamily="18" charset="0"/>
                <a:cs typeface="Times New Roman" pitchFamily="18" charset="0"/>
              </a:rPr>
              <a:t> </a:t>
            </a:r>
            <a:r>
              <a:rPr lang="fr-FR"/>
              <a:t>Pas-de-Calais</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juillet</a:t>
            </a:r>
            <a:r>
              <a:rPr lang="fr-FR">
                <a:latin typeface="Times New Roman" pitchFamily="18" charset="0"/>
                <a:cs typeface="Times New Roman" pitchFamily="18" charset="0"/>
              </a:rPr>
              <a:t> </a:t>
            </a:r>
            <a:r>
              <a:rPr lang="fr-FR"/>
              <a:t>2014</a:t>
            </a:r>
          </a:p>
        </p:txBody>
      </p:sp>
      <p:sp>
        <p:nvSpPr>
          <p:cNvPr id="5" name="Holder 5"/>
          <p:cNvSpPr>
            <a:spLocks noGrp="1"/>
          </p:cNvSpPr>
          <p:nvPr>
            <p:ph type="dt" sz="half" idx="11"/>
          </p:nvPr>
        </p:nvSpPr>
        <p:spPr/>
        <p:txBody>
          <a:bodyPr/>
          <a:lstStyle>
            <a:lvl1pPr>
              <a:defRPr/>
            </a:lvl1pPr>
          </a:lstStyle>
          <a:p>
            <a:pPr>
              <a:defRPr/>
            </a:pPr>
            <a:r>
              <a:rPr lang="fr-FR"/>
              <a:t>www.nord-pas-de-calais.developpement-durable.gouv.fr</a:t>
            </a:r>
          </a:p>
        </p:txBody>
      </p:sp>
      <p:sp>
        <p:nvSpPr>
          <p:cNvPr id="6" name="Holder 6"/>
          <p:cNvSpPr>
            <a:spLocks noGrp="1"/>
          </p:cNvSpPr>
          <p:nvPr>
            <p:ph type="sldNum" sz="quarter" idx="12"/>
          </p:nvPr>
        </p:nvSpPr>
        <p:spPr/>
        <p:txBody>
          <a:bodyPr/>
          <a:lstStyle>
            <a:lvl1pPr>
              <a:defRPr/>
            </a:lvl1pPr>
          </a:lstStyle>
          <a:p>
            <a:pPr>
              <a:defRPr/>
            </a:pPr>
            <a:fld id="{789C7B98-E8F6-4E7E-B34C-6992299A3A85}" type="slidenum">
              <a:rPr lang="fr-FR"/>
              <a:pPr>
                <a:defRPr/>
              </a:pPr>
              <a:t>‹N°›</a:t>
            </a:fld>
            <a:endParaRPr lang="fr-FR">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sz="half" idx="2"/>
          </p:nvPr>
        </p:nvSpPr>
        <p:spPr>
          <a:xfrm>
            <a:off x="534671" y="1737995"/>
            <a:ext cx="4651628" cy="492443"/>
          </a:xfrm>
          <a:prstGeom prst="rect">
            <a:avLst/>
          </a:prstGeom>
        </p:spPr>
        <p:txBody>
          <a:bodyPr/>
          <a:lstStyle>
            <a:lvl1pPr>
              <a:defRPr/>
            </a:lvl1pPr>
          </a:lstStyle>
          <a:p>
            <a:endParaRPr/>
          </a:p>
        </p:txBody>
      </p:sp>
      <p:sp>
        <p:nvSpPr>
          <p:cNvPr id="4" name="Holder 4"/>
          <p:cNvSpPr>
            <a:spLocks noGrp="1"/>
          </p:cNvSpPr>
          <p:nvPr>
            <p:ph sz="half" idx="3"/>
          </p:nvPr>
        </p:nvSpPr>
        <p:spPr>
          <a:xfrm>
            <a:off x="5507101" y="1737995"/>
            <a:ext cx="4651628" cy="492443"/>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fr-FR"/>
              <a:t>La</a:t>
            </a:r>
            <a:r>
              <a:rPr lang="fr-FR">
                <a:latin typeface="Times New Roman" pitchFamily="18" charset="0"/>
                <a:cs typeface="Times New Roman" pitchFamily="18" charset="0"/>
              </a:rPr>
              <a:t> </a:t>
            </a:r>
            <a:r>
              <a:rPr lang="fr-FR"/>
              <a:t>construction</a:t>
            </a:r>
            <a:r>
              <a:rPr lang="fr-FR">
                <a:latin typeface="Times New Roman" pitchFamily="18" charset="0"/>
                <a:cs typeface="Times New Roman" pitchFamily="18" charset="0"/>
              </a:rPr>
              <a:t> </a:t>
            </a:r>
            <a:r>
              <a:rPr lang="fr-FR"/>
              <a:t>neuve</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Nord</a:t>
            </a:r>
            <a:r>
              <a:rPr lang="fr-FR">
                <a:latin typeface="Times New Roman" pitchFamily="18" charset="0"/>
                <a:cs typeface="Times New Roman" pitchFamily="18" charset="0"/>
              </a:rPr>
              <a:t> </a:t>
            </a:r>
            <a:r>
              <a:rPr lang="fr-FR"/>
              <a:t>–</a:t>
            </a:r>
            <a:r>
              <a:rPr lang="fr-FR">
                <a:latin typeface="Times New Roman" pitchFamily="18" charset="0"/>
                <a:cs typeface="Times New Roman" pitchFamily="18" charset="0"/>
              </a:rPr>
              <a:t> </a:t>
            </a:r>
            <a:r>
              <a:rPr lang="fr-FR"/>
              <a:t>Pas-de-Calais</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juillet</a:t>
            </a:r>
            <a:r>
              <a:rPr lang="fr-FR">
                <a:latin typeface="Times New Roman" pitchFamily="18" charset="0"/>
                <a:cs typeface="Times New Roman" pitchFamily="18" charset="0"/>
              </a:rPr>
              <a:t> </a:t>
            </a:r>
            <a:r>
              <a:rPr lang="fr-FR"/>
              <a:t>2014</a:t>
            </a:r>
          </a:p>
        </p:txBody>
      </p:sp>
      <p:sp>
        <p:nvSpPr>
          <p:cNvPr id="6" name="Holder 5"/>
          <p:cNvSpPr>
            <a:spLocks noGrp="1"/>
          </p:cNvSpPr>
          <p:nvPr>
            <p:ph type="dt" sz="half" idx="11"/>
          </p:nvPr>
        </p:nvSpPr>
        <p:spPr/>
        <p:txBody>
          <a:bodyPr/>
          <a:lstStyle>
            <a:lvl1pPr>
              <a:defRPr/>
            </a:lvl1pPr>
          </a:lstStyle>
          <a:p>
            <a:pPr>
              <a:defRPr/>
            </a:pPr>
            <a:r>
              <a:rPr lang="fr-FR"/>
              <a:t>www.nord-pas-de-calais.developpement-durable.gouv.fr</a:t>
            </a:r>
          </a:p>
        </p:txBody>
      </p:sp>
      <p:sp>
        <p:nvSpPr>
          <p:cNvPr id="7" name="Holder 6"/>
          <p:cNvSpPr>
            <a:spLocks noGrp="1"/>
          </p:cNvSpPr>
          <p:nvPr>
            <p:ph type="sldNum" sz="quarter" idx="12"/>
          </p:nvPr>
        </p:nvSpPr>
        <p:spPr/>
        <p:txBody>
          <a:bodyPr/>
          <a:lstStyle>
            <a:lvl1pPr>
              <a:defRPr/>
            </a:lvl1pPr>
          </a:lstStyle>
          <a:p>
            <a:pPr>
              <a:defRPr/>
            </a:pPr>
            <a:fld id="{20A0423D-D799-42E0-B906-E9FAA2510A48}" type="slidenum">
              <a:rPr lang="fr-FR"/>
              <a:pPr>
                <a:defRPr/>
              </a:pPr>
              <a:t>‹N°›</a:t>
            </a:fld>
            <a:endParaRPr lang="fr-FR">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4"/>
          <p:cNvSpPr>
            <a:spLocks noGrp="1"/>
          </p:cNvSpPr>
          <p:nvPr>
            <p:ph type="ftr" sz="quarter" idx="10"/>
          </p:nvPr>
        </p:nvSpPr>
        <p:spPr/>
        <p:txBody>
          <a:bodyPr/>
          <a:lstStyle>
            <a:lvl1pPr>
              <a:defRPr/>
            </a:lvl1pPr>
          </a:lstStyle>
          <a:p>
            <a:pPr>
              <a:defRPr/>
            </a:pPr>
            <a:r>
              <a:rPr lang="fr-FR"/>
              <a:t>La</a:t>
            </a:r>
            <a:r>
              <a:rPr lang="fr-FR">
                <a:latin typeface="Times New Roman" pitchFamily="18" charset="0"/>
                <a:cs typeface="Times New Roman" pitchFamily="18" charset="0"/>
              </a:rPr>
              <a:t> </a:t>
            </a:r>
            <a:r>
              <a:rPr lang="fr-FR"/>
              <a:t>construction</a:t>
            </a:r>
            <a:r>
              <a:rPr lang="fr-FR">
                <a:latin typeface="Times New Roman" pitchFamily="18" charset="0"/>
                <a:cs typeface="Times New Roman" pitchFamily="18" charset="0"/>
              </a:rPr>
              <a:t> </a:t>
            </a:r>
            <a:r>
              <a:rPr lang="fr-FR"/>
              <a:t>neuve</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Nord</a:t>
            </a:r>
            <a:r>
              <a:rPr lang="fr-FR">
                <a:latin typeface="Times New Roman" pitchFamily="18" charset="0"/>
                <a:cs typeface="Times New Roman" pitchFamily="18" charset="0"/>
              </a:rPr>
              <a:t> </a:t>
            </a:r>
            <a:r>
              <a:rPr lang="fr-FR"/>
              <a:t>–</a:t>
            </a:r>
            <a:r>
              <a:rPr lang="fr-FR">
                <a:latin typeface="Times New Roman" pitchFamily="18" charset="0"/>
                <a:cs typeface="Times New Roman" pitchFamily="18" charset="0"/>
              </a:rPr>
              <a:t> </a:t>
            </a:r>
            <a:r>
              <a:rPr lang="fr-FR"/>
              <a:t>Pas-de-Calais</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juillet</a:t>
            </a:r>
            <a:r>
              <a:rPr lang="fr-FR">
                <a:latin typeface="Times New Roman" pitchFamily="18" charset="0"/>
                <a:cs typeface="Times New Roman" pitchFamily="18" charset="0"/>
              </a:rPr>
              <a:t> </a:t>
            </a:r>
            <a:r>
              <a:rPr lang="fr-FR"/>
              <a:t>2014</a:t>
            </a:r>
          </a:p>
        </p:txBody>
      </p:sp>
      <p:sp>
        <p:nvSpPr>
          <p:cNvPr id="4" name="Holder 5"/>
          <p:cNvSpPr>
            <a:spLocks noGrp="1"/>
          </p:cNvSpPr>
          <p:nvPr>
            <p:ph type="dt" sz="half" idx="11"/>
          </p:nvPr>
        </p:nvSpPr>
        <p:spPr/>
        <p:txBody>
          <a:bodyPr/>
          <a:lstStyle>
            <a:lvl1pPr>
              <a:defRPr/>
            </a:lvl1pPr>
          </a:lstStyle>
          <a:p>
            <a:pPr>
              <a:defRPr/>
            </a:pPr>
            <a:r>
              <a:rPr lang="fr-FR"/>
              <a:t>www.nord-pas-de-calais.developpement-durable.gouv.fr</a:t>
            </a:r>
          </a:p>
        </p:txBody>
      </p:sp>
      <p:sp>
        <p:nvSpPr>
          <p:cNvPr id="5" name="Holder 6"/>
          <p:cNvSpPr>
            <a:spLocks noGrp="1"/>
          </p:cNvSpPr>
          <p:nvPr>
            <p:ph type="sldNum" sz="quarter" idx="12"/>
          </p:nvPr>
        </p:nvSpPr>
        <p:spPr/>
        <p:txBody>
          <a:bodyPr/>
          <a:lstStyle>
            <a:lvl1pPr>
              <a:defRPr/>
            </a:lvl1pPr>
          </a:lstStyle>
          <a:p>
            <a:pPr>
              <a:defRPr/>
            </a:pPr>
            <a:fld id="{FA14D9A4-9A9E-4977-B7F6-FD11C602BFC3}" type="slidenum">
              <a:rPr lang="fr-FR"/>
              <a:pPr>
                <a:defRPr/>
              </a:pPr>
              <a:t>‹N°›</a:t>
            </a:fld>
            <a:endParaRPr lang="fr-FR">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r>
              <a:rPr lang="fr-FR"/>
              <a:t>La</a:t>
            </a:r>
            <a:r>
              <a:rPr lang="fr-FR">
                <a:latin typeface="Times New Roman" pitchFamily="18" charset="0"/>
                <a:cs typeface="Times New Roman" pitchFamily="18" charset="0"/>
              </a:rPr>
              <a:t> </a:t>
            </a:r>
            <a:r>
              <a:rPr lang="fr-FR"/>
              <a:t>construction</a:t>
            </a:r>
            <a:r>
              <a:rPr lang="fr-FR">
                <a:latin typeface="Times New Roman" pitchFamily="18" charset="0"/>
                <a:cs typeface="Times New Roman" pitchFamily="18" charset="0"/>
              </a:rPr>
              <a:t> </a:t>
            </a:r>
            <a:r>
              <a:rPr lang="fr-FR"/>
              <a:t>neuve</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Nord</a:t>
            </a:r>
            <a:r>
              <a:rPr lang="fr-FR">
                <a:latin typeface="Times New Roman" pitchFamily="18" charset="0"/>
                <a:cs typeface="Times New Roman" pitchFamily="18" charset="0"/>
              </a:rPr>
              <a:t> </a:t>
            </a:r>
            <a:r>
              <a:rPr lang="fr-FR"/>
              <a:t>–</a:t>
            </a:r>
            <a:r>
              <a:rPr lang="fr-FR">
                <a:latin typeface="Times New Roman" pitchFamily="18" charset="0"/>
                <a:cs typeface="Times New Roman" pitchFamily="18" charset="0"/>
              </a:rPr>
              <a:t> </a:t>
            </a:r>
            <a:r>
              <a:rPr lang="fr-FR"/>
              <a:t>Pas-de-Calais</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juillet</a:t>
            </a:r>
            <a:r>
              <a:rPr lang="fr-FR">
                <a:latin typeface="Times New Roman" pitchFamily="18" charset="0"/>
                <a:cs typeface="Times New Roman" pitchFamily="18" charset="0"/>
              </a:rPr>
              <a:t> </a:t>
            </a:r>
            <a:r>
              <a:rPr lang="fr-FR"/>
              <a:t>2014</a:t>
            </a:r>
          </a:p>
        </p:txBody>
      </p:sp>
      <p:sp>
        <p:nvSpPr>
          <p:cNvPr id="3" name="Holder 5"/>
          <p:cNvSpPr>
            <a:spLocks noGrp="1"/>
          </p:cNvSpPr>
          <p:nvPr>
            <p:ph type="dt" sz="half" idx="11"/>
          </p:nvPr>
        </p:nvSpPr>
        <p:spPr/>
        <p:txBody>
          <a:bodyPr/>
          <a:lstStyle>
            <a:lvl1pPr>
              <a:defRPr/>
            </a:lvl1pPr>
          </a:lstStyle>
          <a:p>
            <a:pPr>
              <a:defRPr/>
            </a:pPr>
            <a:r>
              <a:rPr lang="fr-FR"/>
              <a:t>www.nord-pas-de-calais.developpement-durable.gouv.fr</a:t>
            </a:r>
          </a:p>
        </p:txBody>
      </p:sp>
      <p:sp>
        <p:nvSpPr>
          <p:cNvPr id="4" name="Holder 6"/>
          <p:cNvSpPr>
            <a:spLocks noGrp="1"/>
          </p:cNvSpPr>
          <p:nvPr>
            <p:ph type="sldNum" sz="quarter" idx="12"/>
          </p:nvPr>
        </p:nvSpPr>
        <p:spPr/>
        <p:txBody>
          <a:bodyPr/>
          <a:lstStyle>
            <a:lvl1pPr>
              <a:defRPr/>
            </a:lvl1pPr>
          </a:lstStyle>
          <a:p>
            <a:pPr>
              <a:defRPr/>
            </a:pPr>
            <a:fld id="{A568D553-5825-458B-8AED-6FB656A9D1FE}" type="slidenum">
              <a:rPr lang="fr-FR"/>
              <a:pPr>
                <a:defRPr/>
              </a:pPr>
              <a:t>‹N°›</a:t>
            </a:fld>
            <a:endParaRPr lang="fr-FR">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689" y="2347527"/>
            <a:ext cx="9090025" cy="1619477"/>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375" y="4282651"/>
            <a:ext cx="7486650" cy="1930366"/>
          </a:xfrm>
          <a:prstGeom prst="rect">
            <a:avLst/>
          </a:prstGeom>
        </p:spPr>
        <p:txBody>
          <a:bodyPr/>
          <a:lstStyle>
            <a:lvl1pPr marL="0" indent="0" algn="ctr">
              <a:buNone/>
              <a:defRPr>
                <a:solidFill>
                  <a:schemeClr val="tx1">
                    <a:tint val="75000"/>
                  </a:schemeClr>
                </a:solidFill>
              </a:defRPr>
            </a:lvl1pPr>
            <a:lvl2pPr marL="456834" indent="0" algn="ctr">
              <a:buNone/>
              <a:defRPr>
                <a:solidFill>
                  <a:schemeClr val="tx1">
                    <a:tint val="75000"/>
                  </a:schemeClr>
                </a:solidFill>
              </a:defRPr>
            </a:lvl2pPr>
            <a:lvl3pPr marL="913668" indent="0" algn="ctr">
              <a:buNone/>
              <a:defRPr>
                <a:solidFill>
                  <a:schemeClr val="tx1">
                    <a:tint val="75000"/>
                  </a:schemeClr>
                </a:solidFill>
              </a:defRPr>
            </a:lvl3pPr>
            <a:lvl4pPr marL="1370503" indent="0" algn="ctr">
              <a:buNone/>
              <a:defRPr>
                <a:solidFill>
                  <a:schemeClr val="tx1">
                    <a:tint val="75000"/>
                  </a:schemeClr>
                </a:solidFill>
              </a:defRPr>
            </a:lvl4pPr>
            <a:lvl5pPr marL="1827337" indent="0" algn="ctr">
              <a:buNone/>
              <a:defRPr>
                <a:solidFill>
                  <a:schemeClr val="tx1">
                    <a:tint val="75000"/>
                  </a:schemeClr>
                </a:solidFill>
              </a:defRPr>
            </a:lvl5pPr>
            <a:lvl6pPr marL="2284171" indent="0" algn="ctr">
              <a:buNone/>
              <a:defRPr>
                <a:solidFill>
                  <a:schemeClr val="tx1">
                    <a:tint val="75000"/>
                  </a:schemeClr>
                </a:solidFill>
              </a:defRPr>
            </a:lvl6pPr>
            <a:lvl7pPr marL="2741005" indent="0" algn="ctr">
              <a:buNone/>
              <a:defRPr>
                <a:solidFill>
                  <a:schemeClr val="tx1">
                    <a:tint val="75000"/>
                  </a:schemeClr>
                </a:solidFill>
              </a:defRPr>
            </a:lvl7pPr>
            <a:lvl8pPr marL="3197840" indent="0" algn="ctr">
              <a:buNone/>
              <a:defRPr>
                <a:solidFill>
                  <a:schemeClr val="tx1">
                    <a:tint val="75000"/>
                  </a:schemeClr>
                </a:solidFill>
              </a:defRPr>
            </a:lvl8pPr>
            <a:lvl9pPr marL="3654674"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534988" y="7004514"/>
            <a:ext cx="2495550"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5" name="Espace réservé du pied de page 4"/>
          <p:cNvSpPr>
            <a:spLocks noGrp="1"/>
          </p:cNvSpPr>
          <p:nvPr>
            <p:ph type="ftr" sz="quarter" idx="11"/>
          </p:nvPr>
        </p:nvSpPr>
        <p:spPr>
          <a:xfrm>
            <a:off x="3652839" y="7004514"/>
            <a:ext cx="3387725"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6" name="Espace réservé du numéro de diapositive 5"/>
          <p:cNvSpPr>
            <a:spLocks noGrp="1"/>
          </p:cNvSpPr>
          <p:nvPr>
            <p:ph type="sldNum" sz="quarter" idx="12"/>
          </p:nvPr>
        </p:nvSpPr>
        <p:spPr>
          <a:xfrm>
            <a:off x="7662863" y="7004514"/>
            <a:ext cx="2495550" cy="401301"/>
          </a:xfrm>
          <a:prstGeom prst="rect">
            <a:avLst/>
          </a:prstGeom>
        </p:spPr>
        <p:txBody>
          <a:bodyPr/>
          <a:lstStyle>
            <a:lvl1pPr fontAlgn="auto">
              <a:spcBef>
                <a:spcPts val="0"/>
              </a:spcBef>
              <a:spcAft>
                <a:spcPts val="0"/>
              </a:spcAft>
              <a:defRPr>
                <a:latin typeface="+mn-lt"/>
              </a:defRPr>
            </a:lvl1pPr>
          </a:lstStyle>
          <a:p>
            <a:pPr>
              <a:defRPr/>
            </a:pPr>
            <a:fld id="{30BDC866-AECA-4AD5-B796-DE8634572BDE}"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2816116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34989" y="302959"/>
            <a:ext cx="9623425" cy="1259417"/>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534989" y="1763818"/>
            <a:ext cx="9623425" cy="4986909"/>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534988" y="7004514"/>
            <a:ext cx="2495550"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5" name="Espace réservé du pied de page 4"/>
          <p:cNvSpPr>
            <a:spLocks noGrp="1"/>
          </p:cNvSpPr>
          <p:nvPr>
            <p:ph type="ftr" sz="quarter" idx="11"/>
          </p:nvPr>
        </p:nvSpPr>
        <p:spPr>
          <a:xfrm>
            <a:off x="3652839" y="7004514"/>
            <a:ext cx="3387725"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6" name="Espace réservé du numéro de diapositive 5"/>
          <p:cNvSpPr>
            <a:spLocks noGrp="1"/>
          </p:cNvSpPr>
          <p:nvPr>
            <p:ph type="sldNum" sz="quarter" idx="12"/>
          </p:nvPr>
        </p:nvSpPr>
        <p:spPr>
          <a:xfrm>
            <a:off x="9842500" y="7155201"/>
            <a:ext cx="850900" cy="401300"/>
          </a:xfrm>
          <a:prstGeom prst="rect">
            <a:avLst/>
          </a:prstGeom>
        </p:spPr>
        <p:txBody>
          <a:bodyPr/>
          <a:lstStyle>
            <a:lvl1pPr fontAlgn="auto">
              <a:spcBef>
                <a:spcPts val="0"/>
              </a:spcBef>
              <a:spcAft>
                <a:spcPts val="0"/>
              </a:spcAft>
              <a:defRPr>
                <a:latin typeface="+mn-lt"/>
              </a:defRPr>
            </a:lvl1pPr>
          </a:lstStyle>
          <a:p>
            <a:pPr>
              <a:defRPr/>
            </a:pPr>
            <a:fld id="{2C25714B-63BB-4391-B99F-F27947278935}"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156912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50" y="4855258"/>
            <a:ext cx="9090025" cy="1500514"/>
          </a:xfrm>
          <a:prstGeom prst="rect">
            <a:avLst/>
          </a:prstGeom>
        </p:spPr>
        <p:txBody>
          <a:bodyPr anchor="t"/>
          <a:lstStyle>
            <a:lvl1pPr algn="l">
              <a:defRPr sz="3997"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50" y="3202472"/>
            <a:ext cx="9090025" cy="1652786"/>
          </a:xfrm>
          <a:prstGeom prst="rect">
            <a:avLst/>
          </a:prstGeom>
        </p:spPr>
        <p:txBody>
          <a:bodyPr anchor="b"/>
          <a:lstStyle>
            <a:lvl1pPr marL="0" indent="0">
              <a:buNone/>
              <a:defRPr sz="1998">
                <a:solidFill>
                  <a:schemeClr val="tx1">
                    <a:tint val="75000"/>
                  </a:schemeClr>
                </a:solidFill>
              </a:defRPr>
            </a:lvl1pPr>
            <a:lvl2pPr marL="456834" indent="0">
              <a:buNone/>
              <a:defRPr sz="1799">
                <a:solidFill>
                  <a:schemeClr val="tx1">
                    <a:tint val="75000"/>
                  </a:schemeClr>
                </a:solidFill>
              </a:defRPr>
            </a:lvl2pPr>
            <a:lvl3pPr marL="913668" indent="0">
              <a:buNone/>
              <a:defRPr sz="1599">
                <a:solidFill>
                  <a:schemeClr val="tx1">
                    <a:tint val="75000"/>
                  </a:schemeClr>
                </a:solidFill>
              </a:defRPr>
            </a:lvl3pPr>
            <a:lvl4pPr marL="1370503" indent="0">
              <a:buNone/>
              <a:defRPr sz="1399">
                <a:solidFill>
                  <a:schemeClr val="tx1">
                    <a:tint val="75000"/>
                  </a:schemeClr>
                </a:solidFill>
              </a:defRPr>
            </a:lvl4pPr>
            <a:lvl5pPr marL="1827337" indent="0">
              <a:buNone/>
              <a:defRPr sz="1399">
                <a:solidFill>
                  <a:schemeClr val="tx1">
                    <a:tint val="75000"/>
                  </a:schemeClr>
                </a:solidFill>
              </a:defRPr>
            </a:lvl5pPr>
            <a:lvl6pPr marL="2284171" indent="0">
              <a:buNone/>
              <a:defRPr sz="1399">
                <a:solidFill>
                  <a:schemeClr val="tx1">
                    <a:tint val="75000"/>
                  </a:schemeClr>
                </a:solidFill>
              </a:defRPr>
            </a:lvl6pPr>
            <a:lvl7pPr marL="2741005" indent="0">
              <a:buNone/>
              <a:defRPr sz="1399">
                <a:solidFill>
                  <a:schemeClr val="tx1">
                    <a:tint val="75000"/>
                  </a:schemeClr>
                </a:solidFill>
              </a:defRPr>
            </a:lvl7pPr>
            <a:lvl8pPr marL="3197840" indent="0">
              <a:buNone/>
              <a:defRPr sz="1399">
                <a:solidFill>
                  <a:schemeClr val="tx1">
                    <a:tint val="75000"/>
                  </a:schemeClr>
                </a:solidFill>
              </a:defRPr>
            </a:lvl8pPr>
            <a:lvl9pPr marL="3654674" indent="0">
              <a:buNone/>
              <a:defRPr sz="1399">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534988" y="7004514"/>
            <a:ext cx="2495550"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5" name="Espace réservé du pied de page 4"/>
          <p:cNvSpPr>
            <a:spLocks noGrp="1"/>
          </p:cNvSpPr>
          <p:nvPr>
            <p:ph type="ftr" sz="quarter" idx="11"/>
          </p:nvPr>
        </p:nvSpPr>
        <p:spPr>
          <a:xfrm>
            <a:off x="3652839" y="7004514"/>
            <a:ext cx="3387725"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6" name="Espace réservé du numéro de diapositive 5"/>
          <p:cNvSpPr>
            <a:spLocks noGrp="1"/>
          </p:cNvSpPr>
          <p:nvPr>
            <p:ph type="sldNum" sz="quarter" idx="12"/>
          </p:nvPr>
        </p:nvSpPr>
        <p:spPr>
          <a:xfrm>
            <a:off x="7662863" y="7004514"/>
            <a:ext cx="2495550" cy="401301"/>
          </a:xfrm>
          <a:prstGeom prst="rect">
            <a:avLst/>
          </a:prstGeom>
        </p:spPr>
        <p:txBody>
          <a:bodyPr/>
          <a:lstStyle>
            <a:lvl1pPr fontAlgn="auto">
              <a:spcBef>
                <a:spcPts val="0"/>
              </a:spcBef>
              <a:spcAft>
                <a:spcPts val="0"/>
              </a:spcAft>
              <a:defRPr>
                <a:latin typeface="+mn-lt"/>
              </a:defRPr>
            </a:lvl1pPr>
          </a:lstStyle>
          <a:p>
            <a:pPr>
              <a:defRPr/>
            </a:pPr>
            <a:fld id="{B7FF265C-F716-4164-B118-962B1B3A022E}"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348173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534989" y="302959"/>
            <a:ext cx="9623425" cy="1259417"/>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988" y="1763818"/>
            <a:ext cx="4735512" cy="4986909"/>
          </a:xfrm>
          <a:prstGeom prst="rect">
            <a:avLst/>
          </a:prstGeom>
        </p:spPr>
        <p:txBody>
          <a:bodyPr/>
          <a:lstStyle>
            <a:lvl1pPr>
              <a:defRPr sz="2798"/>
            </a:lvl1pPr>
            <a:lvl2pPr>
              <a:defRPr sz="2398"/>
            </a:lvl2pPr>
            <a:lvl3pPr>
              <a:defRPr sz="1998"/>
            </a:lvl3pPr>
            <a:lvl4pPr>
              <a:defRPr sz="1799"/>
            </a:lvl4pPr>
            <a:lvl5pPr>
              <a:defRPr sz="1799"/>
            </a:lvl5pPr>
            <a:lvl6pPr>
              <a:defRPr sz="1799"/>
            </a:lvl6pPr>
            <a:lvl7pPr>
              <a:defRPr sz="1799"/>
            </a:lvl7pPr>
            <a:lvl8pPr>
              <a:defRPr sz="1799"/>
            </a:lvl8pPr>
            <a:lvl9pPr>
              <a:defRPr sz="1799"/>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22901" y="1763818"/>
            <a:ext cx="4735513" cy="4986909"/>
          </a:xfrm>
          <a:prstGeom prst="rect">
            <a:avLst/>
          </a:prstGeom>
        </p:spPr>
        <p:txBody>
          <a:bodyPr/>
          <a:lstStyle>
            <a:lvl1pPr>
              <a:defRPr sz="2798"/>
            </a:lvl1pPr>
            <a:lvl2pPr>
              <a:defRPr sz="2398"/>
            </a:lvl2pPr>
            <a:lvl3pPr>
              <a:defRPr sz="1998"/>
            </a:lvl3pPr>
            <a:lvl4pPr>
              <a:defRPr sz="1799"/>
            </a:lvl4pPr>
            <a:lvl5pPr>
              <a:defRPr sz="1799"/>
            </a:lvl5pPr>
            <a:lvl6pPr>
              <a:defRPr sz="1799"/>
            </a:lvl6pPr>
            <a:lvl7pPr>
              <a:defRPr sz="1799"/>
            </a:lvl7pPr>
            <a:lvl8pPr>
              <a:defRPr sz="1799"/>
            </a:lvl8pPr>
            <a:lvl9pPr>
              <a:defRPr sz="1799"/>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534988" y="7004514"/>
            <a:ext cx="2495550"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6" name="Espace réservé du pied de page 5"/>
          <p:cNvSpPr>
            <a:spLocks noGrp="1"/>
          </p:cNvSpPr>
          <p:nvPr>
            <p:ph type="ftr" sz="quarter" idx="11"/>
          </p:nvPr>
        </p:nvSpPr>
        <p:spPr>
          <a:xfrm>
            <a:off x="3652839" y="7004514"/>
            <a:ext cx="3387725" cy="401301"/>
          </a:xfrm>
          <a:prstGeom prst="rect">
            <a:avLst/>
          </a:prstGeom>
        </p:spPr>
        <p:txBody>
          <a:bodyPr/>
          <a:lstStyle>
            <a:lvl1pPr fontAlgn="auto">
              <a:spcBef>
                <a:spcPts val="0"/>
              </a:spcBef>
              <a:spcAft>
                <a:spcPts val="0"/>
              </a:spcAft>
              <a:defRPr dirty="0">
                <a:latin typeface="+mn-lt"/>
              </a:defRPr>
            </a:lvl1pPr>
          </a:lstStyle>
          <a:p>
            <a:pPr>
              <a:defRPr/>
            </a:pPr>
            <a:endParaRPr lang="fr-FR">
              <a:solidFill>
                <a:prstClr val="black"/>
              </a:solidFill>
            </a:endParaRPr>
          </a:p>
        </p:txBody>
      </p:sp>
      <p:sp>
        <p:nvSpPr>
          <p:cNvPr id="7" name="Espace réservé du numéro de diapositive 6"/>
          <p:cNvSpPr>
            <a:spLocks noGrp="1"/>
          </p:cNvSpPr>
          <p:nvPr>
            <p:ph type="sldNum" sz="quarter" idx="12"/>
          </p:nvPr>
        </p:nvSpPr>
        <p:spPr>
          <a:xfrm>
            <a:off x="7662863" y="7004514"/>
            <a:ext cx="2495550" cy="401301"/>
          </a:xfrm>
          <a:prstGeom prst="rect">
            <a:avLst/>
          </a:prstGeom>
        </p:spPr>
        <p:txBody>
          <a:bodyPr/>
          <a:lstStyle>
            <a:lvl1pPr fontAlgn="auto">
              <a:spcBef>
                <a:spcPts val="0"/>
              </a:spcBef>
              <a:spcAft>
                <a:spcPts val="0"/>
              </a:spcAft>
              <a:defRPr>
                <a:latin typeface="+mn-lt"/>
              </a:defRPr>
            </a:lvl1pPr>
          </a:lstStyle>
          <a:p>
            <a:pPr>
              <a:defRPr/>
            </a:pPr>
            <a:fld id="{E0945720-3C3B-4E5B-9253-B819C1DDEEC1}"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36776081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Holder 2"/>
          <p:cNvSpPr>
            <a:spLocks noGrp="1"/>
          </p:cNvSpPr>
          <p:nvPr>
            <p:ph type="title"/>
          </p:nvPr>
        </p:nvSpPr>
        <p:spPr bwMode="auto">
          <a:xfrm>
            <a:off x="534670" y="301767"/>
            <a:ext cx="9624060" cy="67710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fr-FR" smtClean="0"/>
          </a:p>
        </p:txBody>
      </p:sp>
      <p:sp>
        <p:nvSpPr>
          <p:cNvPr id="1027" name="Holder 3"/>
          <p:cNvSpPr>
            <a:spLocks noGrp="1"/>
          </p:cNvSpPr>
          <p:nvPr>
            <p:ph type="body" idx="1"/>
          </p:nvPr>
        </p:nvSpPr>
        <p:spPr bwMode="auto">
          <a:xfrm>
            <a:off x="534670" y="1737682"/>
            <a:ext cx="9624060" cy="49244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fr-FR" smtClean="0"/>
          </a:p>
        </p:txBody>
      </p:sp>
      <p:sp>
        <p:nvSpPr>
          <p:cNvPr id="4" name="Holder 4"/>
          <p:cNvSpPr>
            <a:spLocks noGrp="1"/>
          </p:cNvSpPr>
          <p:nvPr>
            <p:ph type="ftr" sz="quarter" idx="5"/>
          </p:nvPr>
        </p:nvSpPr>
        <p:spPr>
          <a:xfrm>
            <a:off x="3190048" y="7278292"/>
            <a:ext cx="4502011" cy="153888"/>
          </a:xfrm>
          <a:prstGeom prst="rect">
            <a:avLst/>
          </a:prstGeom>
        </p:spPr>
        <p:txBody>
          <a:bodyPr vert="horz" wrap="square" lIns="0" tIns="0" rIns="0" bIns="0" numCol="1" anchor="t" anchorCtr="0" compatLnSpc="1">
            <a:prstTxWarp prst="textNoShape">
              <a:avLst/>
            </a:prstTxWarp>
            <a:spAutoFit/>
          </a:bodyPr>
          <a:lstStyle>
            <a:lvl1pPr>
              <a:defRPr sz="1000">
                <a:latin typeface="Liberation Serif" pitchFamily="18" charset="0"/>
                <a:ea typeface="Liberation Serif" pitchFamily="18" charset="0"/>
                <a:cs typeface="Liberation Serif" pitchFamily="18" charset="0"/>
              </a:defRPr>
            </a:lvl1pPr>
          </a:lstStyle>
          <a:p>
            <a:pPr>
              <a:defRPr/>
            </a:pPr>
            <a:r>
              <a:rPr lang="fr-FR"/>
              <a:t>La</a:t>
            </a:r>
            <a:r>
              <a:rPr lang="fr-FR">
                <a:latin typeface="Times New Roman" pitchFamily="18" charset="0"/>
                <a:cs typeface="Times New Roman" pitchFamily="18" charset="0"/>
              </a:rPr>
              <a:t> </a:t>
            </a:r>
            <a:r>
              <a:rPr lang="fr-FR"/>
              <a:t>construction</a:t>
            </a:r>
            <a:r>
              <a:rPr lang="fr-FR">
                <a:latin typeface="Times New Roman" pitchFamily="18" charset="0"/>
                <a:cs typeface="Times New Roman" pitchFamily="18" charset="0"/>
              </a:rPr>
              <a:t> </a:t>
            </a:r>
            <a:r>
              <a:rPr lang="fr-FR"/>
              <a:t>neuve</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Nord</a:t>
            </a:r>
            <a:r>
              <a:rPr lang="fr-FR">
                <a:latin typeface="Times New Roman" pitchFamily="18" charset="0"/>
                <a:cs typeface="Times New Roman" pitchFamily="18" charset="0"/>
              </a:rPr>
              <a:t> </a:t>
            </a:r>
            <a:r>
              <a:rPr lang="fr-FR"/>
              <a:t>–</a:t>
            </a:r>
            <a:r>
              <a:rPr lang="fr-FR">
                <a:latin typeface="Times New Roman" pitchFamily="18" charset="0"/>
                <a:cs typeface="Times New Roman" pitchFamily="18" charset="0"/>
              </a:rPr>
              <a:t> </a:t>
            </a:r>
            <a:r>
              <a:rPr lang="fr-FR"/>
              <a:t>Pas-de-Calais</a:t>
            </a:r>
            <a:r>
              <a:rPr lang="fr-FR">
                <a:latin typeface="Times New Roman" pitchFamily="18" charset="0"/>
                <a:cs typeface="Times New Roman" pitchFamily="18" charset="0"/>
              </a:rPr>
              <a:t> </a:t>
            </a:r>
            <a:r>
              <a:rPr lang="fr-FR"/>
              <a:t>en</a:t>
            </a:r>
            <a:r>
              <a:rPr lang="fr-FR">
                <a:latin typeface="Times New Roman" pitchFamily="18" charset="0"/>
                <a:cs typeface="Times New Roman" pitchFamily="18" charset="0"/>
              </a:rPr>
              <a:t> </a:t>
            </a:r>
            <a:r>
              <a:rPr lang="fr-FR"/>
              <a:t>juillet</a:t>
            </a:r>
            <a:r>
              <a:rPr lang="fr-FR">
                <a:latin typeface="Times New Roman" pitchFamily="18" charset="0"/>
                <a:cs typeface="Times New Roman" pitchFamily="18" charset="0"/>
              </a:rPr>
              <a:t> </a:t>
            </a:r>
            <a:r>
              <a:rPr lang="fr-FR"/>
              <a:t>2014</a:t>
            </a:r>
          </a:p>
        </p:txBody>
      </p:sp>
      <p:sp>
        <p:nvSpPr>
          <p:cNvPr id="5" name="Holder 5"/>
          <p:cNvSpPr>
            <a:spLocks noGrp="1"/>
          </p:cNvSpPr>
          <p:nvPr>
            <p:ph type="dt" sz="half" idx="6"/>
          </p:nvPr>
        </p:nvSpPr>
        <p:spPr>
          <a:xfrm>
            <a:off x="6703594" y="7126848"/>
            <a:ext cx="3639350" cy="138499"/>
          </a:xfrm>
          <a:prstGeom prst="rect">
            <a:avLst/>
          </a:prstGeom>
        </p:spPr>
        <p:txBody>
          <a:bodyPr vert="horz" wrap="square" lIns="0" tIns="0" rIns="0" bIns="0" numCol="1" anchor="t" anchorCtr="0" compatLnSpc="1">
            <a:prstTxWarp prst="textNoShape">
              <a:avLst/>
            </a:prstTxWarp>
            <a:spAutoFit/>
          </a:bodyPr>
          <a:lstStyle>
            <a:lvl1pPr>
              <a:defRPr sz="900" i="1">
                <a:solidFill>
                  <a:schemeClr val="bg1"/>
                </a:solidFill>
                <a:latin typeface="Calibri" pitchFamily="34" charset="0"/>
                <a:ea typeface="Calibri" pitchFamily="34" charset="0"/>
                <a:cs typeface="Calibri" pitchFamily="34" charset="0"/>
              </a:defRPr>
            </a:lvl1pPr>
          </a:lstStyle>
          <a:p>
            <a:pPr>
              <a:defRPr/>
            </a:pPr>
            <a:r>
              <a:rPr lang="fr-FR"/>
              <a:t>www.nord-pas-de-calais.developpement-durable.gouv.fr</a:t>
            </a:r>
          </a:p>
        </p:txBody>
      </p:sp>
      <p:sp>
        <p:nvSpPr>
          <p:cNvPr id="6" name="Holder 6"/>
          <p:cNvSpPr>
            <a:spLocks noGrp="1"/>
          </p:cNvSpPr>
          <p:nvPr>
            <p:ph type="sldNum" sz="quarter" idx="7"/>
          </p:nvPr>
        </p:nvSpPr>
        <p:spPr>
          <a:xfrm>
            <a:off x="9806028" y="7280536"/>
            <a:ext cx="152763" cy="276999"/>
          </a:xfrm>
          <a:prstGeom prst="rect">
            <a:avLst/>
          </a:prstGeom>
        </p:spPr>
        <p:txBody>
          <a:bodyPr vert="horz" wrap="square" lIns="0" tIns="0" rIns="0" bIns="0" numCol="1" anchor="t" anchorCtr="0" compatLnSpc="1">
            <a:prstTxWarp prst="textNoShape">
              <a:avLst/>
            </a:prstTxWarp>
            <a:spAutoFit/>
          </a:bodyPr>
          <a:lstStyle>
            <a:lvl1pPr>
              <a:defRPr sz="900">
                <a:solidFill>
                  <a:srgbClr val="7F7F7F"/>
                </a:solidFill>
                <a:latin typeface="Times New Roman" pitchFamily="18" charset="0"/>
                <a:cs typeface="Times New Roman" pitchFamily="18" charset="0"/>
              </a:defRPr>
            </a:lvl1pPr>
          </a:lstStyle>
          <a:p>
            <a:pPr>
              <a:defRPr/>
            </a:pPr>
            <a:fld id="{0E87AF32-AED8-419D-BE0B-103960614568}"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7200" algn="l" rtl="0" eaLnBrk="0" fontAlgn="base" hangingPunct="0">
        <a:spcBef>
          <a:spcPct val="20000"/>
        </a:spcBef>
        <a:spcAft>
          <a:spcPct val="0"/>
        </a:spcAft>
        <a:buChar char="–"/>
        <a:defRPr sz="2800">
          <a:solidFill>
            <a:schemeClr val="tx1"/>
          </a:solidFill>
          <a:latin typeface="+mn-lt"/>
          <a:ea typeface="+mn-ea"/>
          <a:cs typeface="+mn-cs"/>
        </a:defRPr>
      </a:lvl2pPr>
      <a:lvl3pPr marL="914400" algn="l" rtl="0" eaLnBrk="0" fontAlgn="base" hangingPunct="0">
        <a:spcBef>
          <a:spcPct val="20000"/>
        </a:spcBef>
        <a:spcAft>
          <a:spcPct val="0"/>
        </a:spcAft>
        <a:buChar char="•"/>
        <a:defRPr sz="2400">
          <a:solidFill>
            <a:schemeClr val="tx1"/>
          </a:solidFill>
          <a:latin typeface="+mn-lt"/>
          <a:ea typeface="+mn-ea"/>
          <a:cs typeface="+mn-cs"/>
        </a:defRPr>
      </a:lvl3pPr>
      <a:lvl4pPr marL="1371600" algn="l" rtl="0" eaLnBrk="0" fontAlgn="base" hangingPunct="0">
        <a:spcBef>
          <a:spcPct val="20000"/>
        </a:spcBef>
        <a:spcAft>
          <a:spcPct val="0"/>
        </a:spcAft>
        <a:buChar char="–"/>
        <a:defRPr sz="2000">
          <a:solidFill>
            <a:schemeClr val="tx1"/>
          </a:solidFill>
          <a:latin typeface="+mn-lt"/>
          <a:ea typeface="+mn-ea"/>
          <a:cs typeface="+mn-cs"/>
        </a:defRPr>
      </a:lvl4pPr>
      <a:lvl5pPr marL="1828800" algn="l" rtl="0" eaLnBrk="0" fontAlgn="base" hangingPunct="0">
        <a:spcBef>
          <a:spcPct val="20000"/>
        </a:spcBef>
        <a:spcAft>
          <a:spcPct val="0"/>
        </a:spcAft>
        <a:buChar char="»"/>
        <a:defRPr sz="2000">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7128235"/>
            <a:ext cx="10693400" cy="456816"/>
          </a:xfrm>
          <a:prstGeom prst="rect">
            <a:avLst/>
          </a:prstGeom>
          <a:solidFill>
            <a:schemeClr val="accent6">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8" name="Rectangle 7"/>
          <p:cNvSpPr/>
          <p:nvPr userDrawn="1"/>
        </p:nvSpPr>
        <p:spPr>
          <a:xfrm>
            <a:off x="0" y="7128235"/>
            <a:ext cx="10693400" cy="428265"/>
          </a:xfrm>
          <a:prstGeom prst="rect">
            <a:avLst/>
          </a:prstGeom>
          <a:solidFill>
            <a:schemeClr val="accent6">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399" dirty="0">
                <a:solidFill>
                  <a:prstClr val="white"/>
                </a:solidFill>
              </a:rPr>
              <a:t>Direction Régionale de l’Environnement, de l’Aménagement et du Logement Nord-Pas-de-Calais</a:t>
            </a:r>
          </a:p>
        </p:txBody>
      </p:sp>
    </p:spTree>
    <p:extLst>
      <p:ext uri="{BB962C8B-B14F-4D97-AF65-F5344CB8AC3E}">
        <p14:creationId xmlns:p14="http://schemas.microsoft.com/office/powerpoint/2010/main" val="97046417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hdr="0" ftr="0" dt="0"/>
  <p:txStyles>
    <p:titleStyle>
      <a:lvl1pPr algn="ctr" rtl="0" fontAlgn="base">
        <a:spcBef>
          <a:spcPct val="0"/>
        </a:spcBef>
        <a:spcAft>
          <a:spcPct val="0"/>
        </a:spcAft>
        <a:defRPr sz="4396" kern="1200">
          <a:solidFill>
            <a:schemeClr val="tx1"/>
          </a:solidFill>
          <a:latin typeface="+mj-lt"/>
          <a:ea typeface="+mj-ea"/>
          <a:cs typeface="+mj-cs"/>
        </a:defRPr>
      </a:lvl1pPr>
      <a:lvl2pPr algn="ctr" rtl="0" fontAlgn="base">
        <a:spcBef>
          <a:spcPct val="0"/>
        </a:spcBef>
        <a:spcAft>
          <a:spcPct val="0"/>
        </a:spcAft>
        <a:defRPr sz="4396">
          <a:solidFill>
            <a:schemeClr val="tx1"/>
          </a:solidFill>
          <a:latin typeface="Calibri" pitchFamily="34" charset="0"/>
        </a:defRPr>
      </a:lvl2pPr>
      <a:lvl3pPr algn="ctr" rtl="0" fontAlgn="base">
        <a:spcBef>
          <a:spcPct val="0"/>
        </a:spcBef>
        <a:spcAft>
          <a:spcPct val="0"/>
        </a:spcAft>
        <a:defRPr sz="4396">
          <a:solidFill>
            <a:schemeClr val="tx1"/>
          </a:solidFill>
          <a:latin typeface="Calibri" pitchFamily="34" charset="0"/>
        </a:defRPr>
      </a:lvl3pPr>
      <a:lvl4pPr algn="ctr" rtl="0" fontAlgn="base">
        <a:spcBef>
          <a:spcPct val="0"/>
        </a:spcBef>
        <a:spcAft>
          <a:spcPct val="0"/>
        </a:spcAft>
        <a:defRPr sz="4396">
          <a:solidFill>
            <a:schemeClr val="tx1"/>
          </a:solidFill>
          <a:latin typeface="Calibri" pitchFamily="34" charset="0"/>
        </a:defRPr>
      </a:lvl4pPr>
      <a:lvl5pPr algn="ctr" rtl="0" fontAlgn="base">
        <a:spcBef>
          <a:spcPct val="0"/>
        </a:spcBef>
        <a:spcAft>
          <a:spcPct val="0"/>
        </a:spcAft>
        <a:defRPr sz="4396">
          <a:solidFill>
            <a:schemeClr val="tx1"/>
          </a:solidFill>
          <a:latin typeface="Calibri" pitchFamily="34" charset="0"/>
        </a:defRPr>
      </a:lvl5pPr>
      <a:lvl6pPr marL="456834" algn="ctr" rtl="0" fontAlgn="base">
        <a:spcBef>
          <a:spcPct val="0"/>
        </a:spcBef>
        <a:spcAft>
          <a:spcPct val="0"/>
        </a:spcAft>
        <a:defRPr sz="4396">
          <a:solidFill>
            <a:schemeClr val="tx1"/>
          </a:solidFill>
          <a:latin typeface="Calibri" pitchFamily="34" charset="0"/>
        </a:defRPr>
      </a:lvl6pPr>
      <a:lvl7pPr marL="913668" algn="ctr" rtl="0" fontAlgn="base">
        <a:spcBef>
          <a:spcPct val="0"/>
        </a:spcBef>
        <a:spcAft>
          <a:spcPct val="0"/>
        </a:spcAft>
        <a:defRPr sz="4396">
          <a:solidFill>
            <a:schemeClr val="tx1"/>
          </a:solidFill>
          <a:latin typeface="Calibri" pitchFamily="34" charset="0"/>
        </a:defRPr>
      </a:lvl7pPr>
      <a:lvl8pPr marL="1370503" algn="ctr" rtl="0" fontAlgn="base">
        <a:spcBef>
          <a:spcPct val="0"/>
        </a:spcBef>
        <a:spcAft>
          <a:spcPct val="0"/>
        </a:spcAft>
        <a:defRPr sz="4396">
          <a:solidFill>
            <a:schemeClr val="tx1"/>
          </a:solidFill>
          <a:latin typeface="Calibri" pitchFamily="34" charset="0"/>
        </a:defRPr>
      </a:lvl8pPr>
      <a:lvl9pPr marL="1827337" algn="ctr" rtl="0" fontAlgn="base">
        <a:spcBef>
          <a:spcPct val="0"/>
        </a:spcBef>
        <a:spcAft>
          <a:spcPct val="0"/>
        </a:spcAft>
        <a:defRPr sz="4396">
          <a:solidFill>
            <a:schemeClr val="tx1"/>
          </a:solidFill>
          <a:latin typeface="Calibri" pitchFamily="34" charset="0"/>
        </a:defRPr>
      </a:lvl9pPr>
    </p:titleStyle>
    <p:bodyStyle>
      <a:lvl1pPr marL="342626" indent="-342626" algn="l" rtl="0" fontAlgn="base">
        <a:spcBef>
          <a:spcPct val="20000"/>
        </a:spcBef>
        <a:spcAft>
          <a:spcPct val="0"/>
        </a:spcAft>
        <a:buFont typeface="Arial" charset="0"/>
        <a:buChar char="•"/>
        <a:defRPr sz="3197" kern="1200">
          <a:solidFill>
            <a:schemeClr val="tx1"/>
          </a:solidFill>
          <a:latin typeface="+mn-lt"/>
          <a:ea typeface="+mn-ea"/>
          <a:cs typeface="+mn-cs"/>
        </a:defRPr>
      </a:lvl1pPr>
      <a:lvl2pPr marL="742356" indent="-285521" algn="l" rtl="0" fontAlgn="base">
        <a:spcBef>
          <a:spcPct val="20000"/>
        </a:spcBef>
        <a:spcAft>
          <a:spcPct val="0"/>
        </a:spcAft>
        <a:buFont typeface="Arial" charset="0"/>
        <a:buChar char="–"/>
        <a:defRPr sz="2798" kern="1200">
          <a:solidFill>
            <a:schemeClr val="tx1"/>
          </a:solidFill>
          <a:latin typeface="+mn-lt"/>
          <a:ea typeface="+mn-ea"/>
          <a:cs typeface="+mn-cs"/>
        </a:defRPr>
      </a:lvl2pPr>
      <a:lvl3pPr marL="1142086" indent="-228417" algn="l" rtl="0" fontAlgn="base">
        <a:spcBef>
          <a:spcPct val="20000"/>
        </a:spcBef>
        <a:spcAft>
          <a:spcPct val="0"/>
        </a:spcAft>
        <a:buFont typeface="Arial" charset="0"/>
        <a:buChar char="•"/>
        <a:defRPr sz="2398" kern="1200">
          <a:solidFill>
            <a:schemeClr val="tx1"/>
          </a:solidFill>
          <a:latin typeface="+mn-lt"/>
          <a:ea typeface="+mn-ea"/>
          <a:cs typeface="+mn-cs"/>
        </a:defRPr>
      </a:lvl3pPr>
      <a:lvl4pPr marL="1598920" indent="-228417" algn="l" rtl="0" fontAlgn="base">
        <a:spcBef>
          <a:spcPct val="20000"/>
        </a:spcBef>
        <a:spcAft>
          <a:spcPct val="0"/>
        </a:spcAft>
        <a:buFont typeface="Arial" charset="0"/>
        <a:buChar char="–"/>
        <a:defRPr sz="1998" kern="1200">
          <a:solidFill>
            <a:schemeClr val="tx1"/>
          </a:solidFill>
          <a:latin typeface="+mn-lt"/>
          <a:ea typeface="+mn-ea"/>
          <a:cs typeface="+mn-cs"/>
        </a:defRPr>
      </a:lvl4pPr>
      <a:lvl5pPr marL="2055754" indent="-228417" algn="l" rtl="0" fontAlgn="base">
        <a:spcBef>
          <a:spcPct val="20000"/>
        </a:spcBef>
        <a:spcAft>
          <a:spcPct val="0"/>
        </a:spcAft>
        <a:buFont typeface="Arial" charset="0"/>
        <a:buChar char="»"/>
        <a:defRPr sz="1998" kern="1200">
          <a:solidFill>
            <a:schemeClr val="tx1"/>
          </a:solidFill>
          <a:latin typeface="+mn-lt"/>
          <a:ea typeface="+mn-ea"/>
          <a:cs typeface="+mn-cs"/>
        </a:defRPr>
      </a:lvl5pPr>
      <a:lvl6pPr marL="2512588" indent="-228417" algn="l" defTabSz="913668" rtl="0" eaLnBrk="1" latinLnBrk="0" hangingPunct="1">
        <a:spcBef>
          <a:spcPct val="20000"/>
        </a:spcBef>
        <a:buFont typeface="Arial" pitchFamily="34" charset="0"/>
        <a:buChar char="•"/>
        <a:defRPr sz="1998" kern="1200">
          <a:solidFill>
            <a:schemeClr val="tx1"/>
          </a:solidFill>
          <a:latin typeface="+mn-lt"/>
          <a:ea typeface="+mn-ea"/>
          <a:cs typeface="+mn-cs"/>
        </a:defRPr>
      </a:lvl6pPr>
      <a:lvl7pPr marL="2969423" indent="-228417" algn="l" defTabSz="913668" rtl="0" eaLnBrk="1" latinLnBrk="0" hangingPunct="1">
        <a:spcBef>
          <a:spcPct val="20000"/>
        </a:spcBef>
        <a:buFont typeface="Arial" pitchFamily="34" charset="0"/>
        <a:buChar char="•"/>
        <a:defRPr sz="1998" kern="1200">
          <a:solidFill>
            <a:schemeClr val="tx1"/>
          </a:solidFill>
          <a:latin typeface="+mn-lt"/>
          <a:ea typeface="+mn-ea"/>
          <a:cs typeface="+mn-cs"/>
        </a:defRPr>
      </a:lvl7pPr>
      <a:lvl8pPr marL="3426257" indent="-228417" algn="l" defTabSz="913668" rtl="0" eaLnBrk="1" latinLnBrk="0" hangingPunct="1">
        <a:spcBef>
          <a:spcPct val="20000"/>
        </a:spcBef>
        <a:buFont typeface="Arial" pitchFamily="34" charset="0"/>
        <a:buChar char="•"/>
        <a:defRPr sz="1998" kern="1200">
          <a:solidFill>
            <a:schemeClr val="tx1"/>
          </a:solidFill>
          <a:latin typeface="+mn-lt"/>
          <a:ea typeface="+mn-ea"/>
          <a:cs typeface="+mn-cs"/>
        </a:defRPr>
      </a:lvl8pPr>
      <a:lvl9pPr marL="3883091" indent="-228417" algn="l" defTabSz="913668" rtl="0" eaLnBrk="1" latinLnBrk="0" hangingPunct="1">
        <a:spcBef>
          <a:spcPct val="20000"/>
        </a:spcBef>
        <a:buFont typeface="Arial" pitchFamily="34" charset="0"/>
        <a:buChar char="•"/>
        <a:defRPr sz="1998" kern="1200">
          <a:solidFill>
            <a:schemeClr val="tx1"/>
          </a:solidFill>
          <a:latin typeface="+mn-lt"/>
          <a:ea typeface="+mn-ea"/>
          <a:cs typeface="+mn-cs"/>
        </a:defRPr>
      </a:lvl9pPr>
    </p:bodyStyle>
    <p:otherStyle>
      <a:defPPr>
        <a:defRPr lang="fr-FR"/>
      </a:defPPr>
      <a:lvl1pPr marL="0" algn="l" defTabSz="913668" rtl="0" eaLnBrk="1" latinLnBrk="0" hangingPunct="1">
        <a:defRPr sz="1799" kern="1200">
          <a:solidFill>
            <a:schemeClr val="tx1"/>
          </a:solidFill>
          <a:latin typeface="+mn-lt"/>
          <a:ea typeface="+mn-ea"/>
          <a:cs typeface="+mn-cs"/>
        </a:defRPr>
      </a:lvl1pPr>
      <a:lvl2pPr marL="456834" algn="l" defTabSz="913668" rtl="0" eaLnBrk="1" latinLnBrk="0" hangingPunct="1">
        <a:defRPr sz="1799" kern="1200">
          <a:solidFill>
            <a:schemeClr val="tx1"/>
          </a:solidFill>
          <a:latin typeface="+mn-lt"/>
          <a:ea typeface="+mn-ea"/>
          <a:cs typeface="+mn-cs"/>
        </a:defRPr>
      </a:lvl2pPr>
      <a:lvl3pPr marL="913668" algn="l" defTabSz="913668" rtl="0" eaLnBrk="1" latinLnBrk="0" hangingPunct="1">
        <a:defRPr sz="1799" kern="1200">
          <a:solidFill>
            <a:schemeClr val="tx1"/>
          </a:solidFill>
          <a:latin typeface="+mn-lt"/>
          <a:ea typeface="+mn-ea"/>
          <a:cs typeface="+mn-cs"/>
        </a:defRPr>
      </a:lvl3pPr>
      <a:lvl4pPr marL="1370503" algn="l" defTabSz="913668" rtl="0" eaLnBrk="1" latinLnBrk="0" hangingPunct="1">
        <a:defRPr sz="1799" kern="1200">
          <a:solidFill>
            <a:schemeClr val="tx1"/>
          </a:solidFill>
          <a:latin typeface="+mn-lt"/>
          <a:ea typeface="+mn-ea"/>
          <a:cs typeface="+mn-cs"/>
        </a:defRPr>
      </a:lvl4pPr>
      <a:lvl5pPr marL="1827337" algn="l" defTabSz="913668" rtl="0" eaLnBrk="1" latinLnBrk="0" hangingPunct="1">
        <a:defRPr sz="1799" kern="1200">
          <a:solidFill>
            <a:schemeClr val="tx1"/>
          </a:solidFill>
          <a:latin typeface="+mn-lt"/>
          <a:ea typeface="+mn-ea"/>
          <a:cs typeface="+mn-cs"/>
        </a:defRPr>
      </a:lvl5pPr>
      <a:lvl6pPr marL="2284171" algn="l" defTabSz="913668" rtl="0" eaLnBrk="1" latinLnBrk="0" hangingPunct="1">
        <a:defRPr sz="1799" kern="1200">
          <a:solidFill>
            <a:schemeClr val="tx1"/>
          </a:solidFill>
          <a:latin typeface="+mn-lt"/>
          <a:ea typeface="+mn-ea"/>
          <a:cs typeface="+mn-cs"/>
        </a:defRPr>
      </a:lvl6pPr>
      <a:lvl7pPr marL="2741005" algn="l" defTabSz="913668" rtl="0" eaLnBrk="1" latinLnBrk="0" hangingPunct="1">
        <a:defRPr sz="1799" kern="1200">
          <a:solidFill>
            <a:schemeClr val="tx1"/>
          </a:solidFill>
          <a:latin typeface="+mn-lt"/>
          <a:ea typeface="+mn-ea"/>
          <a:cs typeface="+mn-cs"/>
        </a:defRPr>
      </a:lvl7pPr>
      <a:lvl8pPr marL="3197840" algn="l" defTabSz="913668" rtl="0" eaLnBrk="1" latinLnBrk="0" hangingPunct="1">
        <a:defRPr sz="1799" kern="1200">
          <a:solidFill>
            <a:schemeClr val="tx1"/>
          </a:solidFill>
          <a:latin typeface="+mn-lt"/>
          <a:ea typeface="+mn-ea"/>
          <a:cs typeface="+mn-cs"/>
        </a:defRPr>
      </a:lvl8pPr>
      <a:lvl9pPr marL="3654674" algn="l" defTabSz="913668"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nord-pas-de-calais.developpement-durable.gouv.fr/" TargetMode="Externa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www.nord-pas-de-calais.developpement-durable.gouv.fr/" TargetMode="External"/><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hyperlink" Target="http://www.nord-pas-de-calais.developpement-durable.gouv.fr/" TargetMode="External"/><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hyperlink" Target="http://www.nord-pas-de-calais.developpement-durable.gouv.fr/" TargetMode="Externa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hyperlink" Target="http://www.nord-pas-de-calais.developpement-durable.gouv.fr/" TargetMode="Externa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object 2"/>
          <p:cNvSpPr>
            <a:spLocks noChangeArrowheads="1"/>
          </p:cNvSpPr>
          <p:nvPr/>
        </p:nvSpPr>
        <p:spPr bwMode="auto">
          <a:xfrm>
            <a:off x="995844" y="902530"/>
            <a:ext cx="8906328" cy="0"/>
          </a:xfrm>
          <a:custGeom>
            <a:avLst/>
            <a:gdLst>
              <a:gd name="T0" fmla="*/ 0 w 8914130"/>
              <a:gd name="T1" fmla="*/ 8914130 w 8914130"/>
            </a:gdLst>
            <a:ahLst/>
            <a:cxnLst/>
            <a:rect l="T0" t="0" r="T1" b="0"/>
            <a:pathLst>
              <a:path w="8914130">
                <a:moveTo>
                  <a:pt x="0" y="0"/>
                </a:moveTo>
                <a:lnTo>
                  <a:pt x="8913812" y="0"/>
                </a:lnTo>
              </a:path>
            </a:pathLst>
          </a:custGeom>
          <a:noFill/>
          <a:ln w="46990">
            <a:solidFill>
              <a:srgbClr val="FFC000"/>
            </a:solidFill>
            <a:miter lim="800000"/>
            <a:headEnd/>
            <a:tailEnd/>
          </a:ln>
        </p:spPr>
        <p:txBody>
          <a:bodyPr lIns="0" tIns="0" rIns="0" bIns="0">
            <a:spAutoFit/>
          </a:bodyPr>
          <a:lstStyle/>
          <a:p>
            <a:endParaRPr lang="fr-FR">
              <a:solidFill>
                <a:prstClr val="black"/>
              </a:solidFill>
              <a:latin typeface="Calibri" pitchFamily="34" charset="0"/>
            </a:endParaRPr>
          </a:p>
        </p:txBody>
      </p:sp>
      <p:sp>
        <p:nvSpPr>
          <p:cNvPr id="95235" name="object 3"/>
          <p:cNvSpPr>
            <a:spLocks noChangeArrowheads="1"/>
          </p:cNvSpPr>
          <p:nvPr/>
        </p:nvSpPr>
        <p:spPr bwMode="auto">
          <a:xfrm>
            <a:off x="995844" y="946942"/>
            <a:ext cx="8906328" cy="0"/>
          </a:xfrm>
          <a:custGeom>
            <a:avLst/>
            <a:gdLst>
              <a:gd name="T0" fmla="*/ 0 w 8914130"/>
              <a:gd name="T1" fmla="*/ 8914130 w 8914130"/>
            </a:gdLst>
            <a:ahLst/>
            <a:cxnLst/>
            <a:rect l="T0" t="0" r="T1" b="0"/>
            <a:pathLst>
              <a:path w="8914130">
                <a:moveTo>
                  <a:pt x="0" y="0"/>
                </a:moveTo>
                <a:lnTo>
                  <a:pt x="8913812" y="0"/>
                </a:lnTo>
              </a:path>
            </a:pathLst>
          </a:custGeom>
          <a:noFill/>
          <a:ln w="16509">
            <a:solidFill>
              <a:srgbClr val="FFC000"/>
            </a:solidFill>
            <a:miter lim="800000"/>
            <a:headEnd/>
            <a:tailEnd/>
          </a:ln>
        </p:spPr>
        <p:txBody>
          <a:bodyPr lIns="0" tIns="0" rIns="0" bIns="0">
            <a:spAutoFit/>
          </a:bodyPr>
          <a:lstStyle/>
          <a:p>
            <a:endParaRPr lang="fr-FR">
              <a:solidFill>
                <a:prstClr val="black"/>
              </a:solidFill>
              <a:latin typeface="Calibri" pitchFamily="34" charset="0"/>
            </a:endParaRPr>
          </a:p>
        </p:txBody>
      </p:sp>
      <p:sp>
        <p:nvSpPr>
          <p:cNvPr id="7" name="object 7"/>
          <p:cNvSpPr txBox="1">
            <a:spLocks noGrp="1"/>
          </p:cNvSpPr>
          <p:nvPr>
            <p:ph type="title"/>
          </p:nvPr>
        </p:nvSpPr>
        <p:spPr>
          <a:xfrm>
            <a:off x="702403" y="504401"/>
            <a:ext cx="9615345" cy="369577"/>
          </a:xfrm>
        </p:spPr>
        <p:txBody>
          <a:bodyPr vert="horz" wrap="square" lIns="0" tIns="0" rIns="0" bIns="0" rtlCol="0">
            <a:spAutoFit/>
          </a:bodyPr>
          <a:lstStyle/>
          <a:p>
            <a:pPr marL="286156" algn="l" fontAlgn="auto">
              <a:spcAft>
                <a:spcPts val="0"/>
              </a:spcAft>
              <a:defRPr/>
            </a:pPr>
            <a:r>
              <a:rPr lang="fr-FR" sz="2398" b="1" spc="-5" dirty="0">
                <a:solidFill>
                  <a:srgbClr val="760053"/>
                </a:solidFill>
              </a:rPr>
              <a:t>COPIL SPLS 28/01</a:t>
            </a:r>
            <a:endParaRPr sz="2398" b="1" spc="-10" dirty="0">
              <a:solidFill>
                <a:srgbClr val="760053"/>
              </a:solidFill>
            </a:endParaRPr>
          </a:p>
        </p:txBody>
      </p:sp>
      <p:sp>
        <p:nvSpPr>
          <p:cNvPr id="95239" name="Espace réservé du numéro de diapositive 8"/>
          <p:cNvSpPr>
            <a:spLocks noGrp="1"/>
          </p:cNvSpPr>
          <p:nvPr>
            <p:ph type="sldNum" sz="quarter" idx="12"/>
          </p:nvPr>
        </p:nvSpPr>
        <p:spPr bwMode="auto">
          <a:xfrm>
            <a:off x="9838725" y="7155200"/>
            <a:ext cx="380680" cy="277579"/>
          </a:xfrm>
          <a:noFill/>
          <a:ln>
            <a:miter lim="800000"/>
            <a:headEnd/>
            <a:tailEnd/>
          </a:ln>
        </p:spPr>
        <p:txBody>
          <a:bodyPr vert="horz" wrap="square" lIns="91363" tIns="45682" rIns="91363" bIns="45682" numCol="1" anchor="t" anchorCtr="0" compatLnSpc="1">
            <a:prstTxWarp prst="textNoShape">
              <a:avLst/>
            </a:prstTxWarp>
          </a:bodyPr>
          <a:lstStyle/>
          <a:p>
            <a:pPr fontAlgn="base">
              <a:spcBef>
                <a:spcPct val="0"/>
              </a:spcBef>
              <a:spcAft>
                <a:spcPct val="0"/>
              </a:spcAft>
            </a:pPr>
            <a:fld id="{57B3828C-67C9-4B3B-8268-5750738C9707}" type="slidenum">
              <a:rPr lang="fr-FR" sz="1399">
                <a:solidFill>
                  <a:prstClr val="white"/>
                </a:solidFill>
              </a:rPr>
              <a:pPr fontAlgn="base">
                <a:spcBef>
                  <a:spcPct val="0"/>
                </a:spcBef>
                <a:spcAft>
                  <a:spcPct val="0"/>
                </a:spcAft>
              </a:pPr>
              <a:t>1</a:t>
            </a:fld>
            <a:endParaRPr lang="fr-FR" sz="1399" dirty="0">
              <a:solidFill>
                <a:prstClr val="white"/>
              </a:solidFill>
            </a:endParaRPr>
          </a:p>
        </p:txBody>
      </p:sp>
      <p:sp>
        <p:nvSpPr>
          <p:cNvPr id="49153" name="Rectangle 1"/>
          <p:cNvSpPr>
            <a:spLocks noChangeArrowheads="1"/>
          </p:cNvSpPr>
          <p:nvPr/>
        </p:nvSpPr>
        <p:spPr bwMode="auto">
          <a:xfrm>
            <a:off x="1006947" y="4806947"/>
            <a:ext cx="8984050" cy="922555"/>
          </a:xfrm>
          <a:prstGeom prst="rect">
            <a:avLst/>
          </a:prstGeom>
          <a:noFill/>
          <a:ln w="9525">
            <a:noFill/>
            <a:miter lim="800000"/>
            <a:headEnd/>
            <a:tailEnd/>
          </a:ln>
          <a:effectLst/>
        </p:spPr>
        <p:txBody>
          <a:bodyPr vert="horz" wrap="square" lIns="91363" tIns="45682" rIns="91363" bIns="45682" numCol="1" anchor="ctr" anchorCtr="0" compatLnSpc="1">
            <a:prstTxWarp prst="textNoShape">
              <a:avLst/>
            </a:prstTxWarp>
            <a:spAutoFit/>
          </a:bodyPr>
          <a:lstStyle/>
          <a:p>
            <a:pPr eaLnBrk="0" hangingPunct="0"/>
            <a:r>
              <a:rPr lang="fr-FR" sz="1199" dirty="0">
                <a:solidFill>
                  <a:prstClr val="black"/>
                </a:solidFill>
                <a:latin typeface="Calibri"/>
                <a:cs typeface="Arial Unicode MS" pitchFamily="34" charset="-128"/>
              </a:rPr>
              <a:t> </a:t>
            </a:r>
            <a:r>
              <a:rPr lang="fr-FR" dirty="0" smtClean="0">
                <a:solidFill>
                  <a:prstClr val="black"/>
                </a:solidFill>
                <a:latin typeface="Calibri"/>
                <a:cs typeface="Arial Unicode MS" pitchFamily="34" charset="-128"/>
              </a:rPr>
              <a:t>MOA HLM continuent à jouer le jeu de l’utilisation du portail, dans un timing conforme aux attentes.</a:t>
            </a:r>
          </a:p>
          <a:p>
            <a:pPr eaLnBrk="0" hangingPunct="0"/>
            <a:r>
              <a:rPr lang="fr-FR" dirty="0" smtClean="0">
                <a:solidFill>
                  <a:prstClr val="black"/>
                </a:solidFill>
                <a:latin typeface="Calibri"/>
                <a:cs typeface="Arial Unicode MS" pitchFamily="34" charset="-128"/>
              </a:rPr>
              <a:t>Les 2 300 LLS (pré) programmés démontrent que les gestionnaires continuent à bien s’investir.</a:t>
            </a:r>
          </a:p>
        </p:txBody>
      </p:sp>
      <p:sp>
        <p:nvSpPr>
          <p:cNvPr id="11" name="Rectangle 10"/>
          <p:cNvSpPr/>
          <p:nvPr/>
        </p:nvSpPr>
        <p:spPr>
          <a:xfrm>
            <a:off x="1006947" y="1175035"/>
            <a:ext cx="8907914" cy="3290444"/>
          </a:xfrm>
          <a:prstGeom prst="rect">
            <a:avLst/>
          </a:prstGeom>
        </p:spPr>
        <p:txBody>
          <a:bodyPr wrap="square">
            <a:spAutoFit/>
          </a:bodyPr>
          <a:lstStyle/>
          <a:p>
            <a:r>
              <a:rPr lang="fr-FR" sz="1998" b="1" u="sng" dirty="0">
                <a:solidFill>
                  <a:srgbClr val="002060"/>
                </a:solidFill>
                <a:latin typeface="Calibri"/>
              </a:rPr>
              <a:t>REGION CENTRE</a:t>
            </a:r>
          </a:p>
          <a:p>
            <a:r>
              <a:rPr lang="fr-FR" sz="1599" b="1" dirty="0">
                <a:solidFill>
                  <a:prstClr val="black"/>
                </a:solidFill>
                <a:latin typeface="Calibri"/>
              </a:rPr>
              <a:t>Programmation 2015</a:t>
            </a:r>
          </a:p>
          <a:p>
            <a:endParaRPr lang="fr-FR" sz="1599" b="1" dirty="0">
              <a:solidFill>
                <a:prstClr val="black"/>
              </a:solidFill>
              <a:latin typeface="Calibri"/>
            </a:endParaRPr>
          </a:p>
          <a:p>
            <a:r>
              <a:rPr lang="fr-FR" sz="1599" b="1" dirty="0">
                <a:solidFill>
                  <a:prstClr val="black"/>
                </a:solidFill>
                <a:latin typeface="Calibri"/>
              </a:rPr>
              <a:t>SAISIS dans le portail 		</a:t>
            </a:r>
            <a:r>
              <a:rPr lang="fr-FR" sz="1599" b="1" dirty="0">
                <a:solidFill>
                  <a:srgbClr val="C00000"/>
                </a:solidFill>
                <a:latin typeface="Calibri"/>
              </a:rPr>
              <a:t>2 723 LOGEMENTS</a:t>
            </a:r>
            <a:r>
              <a:rPr lang="fr-FR" sz="1599" b="1" dirty="0">
                <a:solidFill>
                  <a:prstClr val="black"/>
                </a:solidFill>
                <a:latin typeface="Calibri"/>
              </a:rPr>
              <a:t>		</a:t>
            </a:r>
            <a:r>
              <a:rPr lang="fr-FR" sz="1599" b="1" dirty="0">
                <a:solidFill>
                  <a:srgbClr val="C00000"/>
                </a:solidFill>
                <a:latin typeface="Calibri"/>
              </a:rPr>
              <a:t>2 291 PRE-PROGRAMMES ou 								PROGRAMMES</a:t>
            </a:r>
          </a:p>
          <a:p>
            <a:r>
              <a:rPr lang="fr-FR" sz="1599" b="1" dirty="0">
                <a:solidFill>
                  <a:prstClr val="black"/>
                </a:solidFill>
                <a:latin typeface="Calibri"/>
              </a:rPr>
              <a:t>			650 PLAI			592 PLAI</a:t>
            </a:r>
          </a:p>
          <a:p>
            <a:r>
              <a:rPr lang="fr-FR" sz="1599" b="1" dirty="0">
                <a:solidFill>
                  <a:prstClr val="black"/>
                </a:solidFill>
                <a:latin typeface="Calibri"/>
              </a:rPr>
              <a:t>			1637 PLUS			1 438 PLUS</a:t>
            </a:r>
          </a:p>
          <a:p>
            <a:r>
              <a:rPr lang="fr-FR" sz="1599" b="1" dirty="0">
                <a:solidFill>
                  <a:prstClr val="black"/>
                </a:solidFill>
                <a:latin typeface="Calibri"/>
              </a:rPr>
              <a:t>			436 PLS			261 PLS</a:t>
            </a:r>
          </a:p>
          <a:p>
            <a:endParaRPr lang="fr-FR" sz="1599" b="1" dirty="0">
              <a:solidFill>
                <a:prstClr val="black"/>
              </a:solidFill>
              <a:latin typeface="Calibri"/>
            </a:endParaRPr>
          </a:p>
          <a:p>
            <a:r>
              <a:rPr lang="fr-FR" sz="1599" b="1" dirty="0">
                <a:solidFill>
                  <a:prstClr val="black"/>
                </a:solidFill>
                <a:latin typeface="Calibri"/>
              </a:rPr>
              <a:t>BESOINS 			2 200 LOGEMENTS</a:t>
            </a:r>
          </a:p>
          <a:p>
            <a:r>
              <a:rPr lang="fr-FR" sz="1599" b="1" dirty="0">
                <a:solidFill>
                  <a:prstClr val="black"/>
                </a:solidFill>
                <a:latin typeface="Calibri"/>
              </a:rPr>
              <a:t>			1 800 PLUS/PLAI</a:t>
            </a:r>
          </a:p>
          <a:p>
            <a:r>
              <a:rPr lang="fr-FR" sz="1599" b="1" dirty="0">
                <a:solidFill>
                  <a:prstClr val="black"/>
                </a:solidFill>
                <a:latin typeface="Calibri"/>
              </a:rPr>
              <a:t>			400 PLS</a:t>
            </a:r>
          </a:p>
          <a:p>
            <a:endParaRPr lang="fr-FR" sz="1199" b="1" dirty="0">
              <a:solidFill>
                <a:prstClr val="black"/>
              </a:solidFill>
              <a:latin typeface="Calibri"/>
            </a:endParaRPr>
          </a:p>
        </p:txBody>
      </p:sp>
    </p:spTree>
    <p:extLst>
      <p:ext uri="{BB962C8B-B14F-4D97-AF65-F5344CB8AC3E}">
        <p14:creationId xmlns:p14="http://schemas.microsoft.com/office/powerpoint/2010/main" val="1323956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object 2"/>
          <p:cNvSpPr>
            <a:spLocks noChangeArrowheads="1"/>
          </p:cNvSpPr>
          <p:nvPr/>
        </p:nvSpPr>
        <p:spPr bwMode="auto">
          <a:xfrm>
            <a:off x="995844" y="902530"/>
            <a:ext cx="8906328" cy="0"/>
          </a:xfrm>
          <a:custGeom>
            <a:avLst/>
            <a:gdLst>
              <a:gd name="T0" fmla="*/ 0 w 8914130"/>
              <a:gd name="T1" fmla="*/ 8914130 w 8914130"/>
            </a:gdLst>
            <a:ahLst/>
            <a:cxnLst/>
            <a:rect l="T0" t="0" r="T1" b="0"/>
            <a:pathLst>
              <a:path w="8914130">
                <a:moveTo>
                  <a:pt x="0" y="0"/>
                </a:moveTo>
                <a:lnTo>
                  <a:pt x="8913812" y="0"/>
                </a:lnTo>
              </a:path>
            </a:pathLst>
          </a:custGeom>
          <a:noFill/>
          <a:ln w="46990">
            <a:solidFill>
              <a:srgbClr val="FFC000"/>
            </a:solidFill>
            <a:miter lim="800000"/>
            <a:headEnd/>
            <a:tailEnd/>
          </a:ln>
        </p:spPr>
        <p:txBody>
          <a:bodyPr lIns="0" tIns="0" rIns="0" bIns="0">
            <a:spAutoFit/>
          </a:bodyPr>
          <a:lstStyle/>
          <a:p>
            <a:endParaRPr lang="fr-FR">
              <a:solidFill>
                <a:prstClr val="black"/>
              </a:solidFill>
              <a:latin typeface="Calibri" pitchFamily="34" charset="0"/>
            </a:endParaRPr>
          </a:p>
        </p:txBody>
      </p:sp>
      <p:sp>
        <p:nvSpPr>
          <p:cNvPr id="95235" name="object 3"/>
          <p:cNvSpPr>
            <a:spLocks noChangeArrowheads="1"/>
          </p:cNvSpPr>
          <p:nvPr/>
        </p:nvSpPr>
        <p:spPr bwMode="auto">
          <a:xfrm>
            <a:off x="995844" y="946942"/>
            <a:ext cx="8906328" cy="0"/>
          </a:xfrm>
          <a:custGeom>
            <a:avLst/>
            <a:gdLst>
              <a:gd name="T0" fmla="*/ 0 w 8914130"/>
              <a:gd name="T1" fmla="*/ 8914130 w 8914130"/>
            </a:gdLst>
            <a:ahLst/>
            <a:cxnLst/>
            <a:rect l="T0" t="0" r="T1" b="0"/>
            <a:pathLst>
              <a:path w="8914130">
                <a:moveTo>
                  <a:pt x="0" y="0"/>
                </a:moveTo>
                <a:lnTo>
                  <a:pt x="8913812" y="0"/>
                </a:lnTo>
              </a:path>
            </a:pathLst>
          </a:custGeom>
          <a:noFill/>
          <a:ln w="16509">
            <a:solidFill>
              <a:srgbClr val="FFC000"/>
            </a:solidFill>
            <a:miter lim="800000"/>
            <a:headEnd/>
            <a:tailEnd/>
          </a:ln>
        </p:spPr>
        <p:txBody>
          <a:bodyPr lIns="0" tIns="0" rIns="0" bIns="0">
            <a:spAutoFit/>
          </a:bodyPr>
          <a:lstStyle/>
          <a:p>
            <a:endParaRPr lang="fr-FR">
              <a:solidFill>
                <a:prstClr val="black"/>
              </a:solidFill>
              <a:latin typeface="Calibri" pitchFamily="34" charset="0"/>
            </a:endParaRPr>
          </a:p>
        </p:txBody>
      </p:sp>
      <p:sp>
        <p:nvSpPr>
          <p:cNvPr id="7" name="object 7"/>
          <p:cNvSpPr txBox="1">
            <a:spLocks noGrp="1"/>
          </p:cNvSpPr>
          <p:nvPr>
            <p:ph type="title"/>
          </p:nvPr>
        </p:nvSpPr>
        <p:spPr>
          <a:xfrm>
            <a:off x="702403" y="504401"/>
            <a:ext cx="9615345" cy="369577"/>
          </a:xfrm>
        </p:spPr>
        <p:txBody>
          <a:bodyPr vert="horz" wrap="square" lIns="0" tIns="0" rIns="0" bIns="0" rtlCol="0">
            <a:spAutoFit/>
          </a:bodyPr>
          <a:lstStyle/>
          <a:p>
            <a:pPr marL="286156" algn="l" fontAlgn="auto">
              <a:spcAft>
                <a:spcPts val="0"/>
              </a:spcAft>
              <a:defRPr/>
            </a:pPr>
            <a:r>
              <a:rPr lang="fr-FR" sz="2398" b="1" spc="-5" dirty="0">
                <a:solidFill>
                  <a:srgbClr val="760053"/>
                </a:solidFill>
              </a:rPr>
              <a:t>COPIL SPLS 28/01</a:t>
            </a:r>
            <a:endParaRPr sz="2398" b="1" spc="-10" dirty="0">
              <a:solidFill>
                <a:srgbClr val="760053"/>
              </a:solidFill>
            </a:endParaRPr>
          </a:p>
        </p:txBody>
      </p:sp>
      <p:sp>
        <p:nvSpPr>
          <p:cNvPr id="95239" name="Espace réservé du numéro de diapositive 8"/>
          <p:cNvSpPr>
            <a:spLocks noGrp="1"/>
          </p:cNvSpPr>
          <p:nvPr>
            <p:ph type="sldNum" sz="quarter" idx="12"/>
          </p:nvPr>
        </p:nvSpPr>
        <p:spPr bwMode="auto">
          <a:xfrm>
            <a:off x="9838725" y="7155200"/>
            <a:ext cx="380680" cy="277579"/>
          </a:xfrm>
          <a:noFill/>
          <a:ln>
            <a:miter lim="800000"/>
            <a:headEnd/>
            <a:tailEnd/>
          </a:ln>
        </p:spPr>
        <p:txBody>
          <a:bodyPr vert="horz" wrap="square" lIns="91363" tIns="45682" rIns="91363" bIns="45682" numCol="1" anchor="t" anchorCtr="0" compatLnSpc="1">
            <a:prstTxWarp prst="textNoShape">
              <a:avLst/>
            </a:prstTxWarp>
          </a:bodyPr>
          <a:lstStyle/>
          <a:p>
            <a:pPr fontAlgn="base">
              <a:spcBef>
                <a:spcPct val="0"/>
              </a:spcBef>
              <a:spcAft>
                <a:spcPct val="0"/>
              </a:spcAft>
            </a:pPr>
            <a:fld id="{57B3828C-67C9-4B3B-8268-5750738C9707}" type="slidenum">
              <a:rPr lang="fr-FR" sz="1399">
                <a:solidFill>
                  <a:prstClr val="white"/>
                </a:solidFill>
              </a:rPr>
              <a:pPr fontAlgn="base">
                <a:spcBef>
                  <a:spcPct val="0"/>
                </a:spcBef>
                <a:spcAft>
                  <a:spcPct val="0"/>
                </a:spcAft>
              </a:pPr>
              <a:t>2</a:t>
            </a:fld>
            <a:endParaRPr lang="fr-FR" sz="1399" dirty="0">
              <a:solidFill>
                <a:prstClr val="white"/>
              </a:solidFill>
            </a:endParaRPr>
          </a:p>
        </p:txBody>
      </p:sp>
      <p:sp>
        <p:nvSpPr>
          <p:cNvPr id="49153" name="Rectangle 1"/>
          <p:cNvSpPr>
            <a:spLocks noChangeArrowheads="1"/>
          </p:cNvSpPr>
          <p:nvPr/>
        </p:nvSpPr>
        <p:spPr bwMode="auto">
          <a:xfrm>
            <a:off x="1006947" y="4668565"/>
            <a:ext cx="8984050" cy="1199321"/>
          </a:xfrm>
          <a:prstGeom prst="rect">
            <a:avLst/>
          </a:prstGeom>
          <a:noFill/>
          <a:ln w="9525">
            <a:noFill/>
            <a:miter lim="800000"/>
            <a:headEnd/>
            <a:tailEnd/>
          </a:ln>
          <a:effectLst/>
        </p:spPr>
        <p:txBody>
          <a:bodyPr vert="horz" wrap="square" lIns="91363" tIns="45682" rIns="91363" bIns="45682" numCol="1" anchor="ctr" anchorCtr="0" compatLnSpc="1">
            <a:prstTxWarp prst="textNoShape">
              <a:avLst/>
            </a:prstTxWarp>
            <a:spAutoFit/>
          </a:bodyPr>
          <a:lstStyle/>
          <a:p>
            <a:pPr eaLnBrk="0" hangingPunct="0"/>
            <a:r>
              <a:rPr lang="fr-FR" dirty="0" smtClean="0">
                <a:solidFill>
                  <a:prstClr val="black"/>
                </a:solidFill>
                <a:latin typeface="Calibri"/>
                <a:cs typeface="Arial Unicode MS" pitchFamily="34" charset="-128"/>
              </a:rPr>
              <a:t>L’attente de la nouvelle version et l’utilisation différenciée de la version actuelle expliquent le poids de la saisie SPLS dans l’exercice 2014.</a:t>
            </a:r>
          </a:p>
          <a:p>
            <a:pPr eaLnBrk="0" hangingPunct="0"/>
            <a:r>
              <a:rPr lang="fr-FR" dirty="0" smtClean="0">
                <a:solidFill>
                  <a:prstClr val="black"/>
                </a:solidFill>
                <a:latin typeface="Calibri"/>
                <a:cs typeface="Arial Unicode MS" pitchFamily="34" charset="-128"/>
              </a:rPr>
              <a:t>Objectif de l’exercice 2015 : franchir un cap, sous condition de livraison version 2 dans les délais.</a:t>
            </a:r>
          </a:p>
        </p:txBody>
      </p:sp>
      <p:sp>
        <p:nvSpPr>
          <p:cNvPr id="11" name="Rectangle 10"/>
          <p:cNvSpPr/>
          <p:nvPr/>
        </p:nvSpPr>
        <p:spPr>
          <a:xfrm>
            <a:off x="1006947" y="1175035"/>
            <a:ext cx="8907914" cy="584327"/>
          </a:xfrm>
          <a:prstGeom prst="rect">
            <a:avLst/>
          </a:prstGeom>
        </p:spPr>
        <p:txBody>
          <a:bodyPr wrap="square">
            <a:spAutoFit/>
          </a:bodyPr>
          <a:lstStyle/>
          <a:p>
            <a:r>
              <a:rPr lang="fr-FR" sz="1998" b="1" u="sng" dirty="0">
                <a:solidFill>
                  <a:srgbClr val="002060"/>
                </a:solidFill>
                <a:latin typeface="Calibri"/>
              </a:rPr>
              <a:t>REGION PAYS DE LA </a:t>
            </a:r>
            <a:r>
              <a:rPr lang="fr-FR" sz="1998" b="1" u="sng" dirty="0" smtClean="0">
                <a:solidFill>
                  <a:srgbClr val="002060"/>
                </a:solidFill>
                <a:latin typeface="Calibri"/>
              </a:rPr>
              <a:t>LOIRE VOIR PWP </a:t>
            </a:r>
            <a:r>
              <a:rPr lang="fr-FR" sz="1998" b="1" u="sng" dirty="0" err="1" smtClean="0">
                <a:solidFill>
                  <a:srgbClr val="002060"/>
                </a:solidFill>
                <a:latin typeface="Calibri"/>
              </a:rPr>
              <a:t>PdL</a:t>
            </a:r>
            <a:endParaRPr lang="fr-FR" sz="1998" b="1" u="sng" dirty="0">
              <a:solidFill>
                <a:srgbClr val="002060"/>
              </a:solidFill>
              <a:latin typeface="Calibri"/>
            </a:endParaRPr>
          </a:p>
          <a:p>
            <a:endParaRPr lang="fr-FR" sz="1199" b="1" dirty="0">
              <a:solidFill>
                <a:prstClr val="black"/>
              </a:solidFill>
              <a:latin typeface="Calibri"/>
            </a:endParaRPr>
          </a:p>
        </p:txBody>
      </p:sp>
    </p:spTree>
    <p:extLst>
      <p:ext uri="{BB962C8B-B14F-4D97-AF65-F5344CB8AC3E}">
        <p14:creationId xmlns:p14="http://schemas.microsoft.com/office/powerpoint/2010/main" val="2912501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object 2"/>
          <p:cNvSpPr>
            <a:spLocks noChangeArrowheads="1"/>
          </p:cNvSpPr>
          <p:nvPr/>
        </p:nvSpPr>
        <p:spPr bwMode="auto">
          <a:xfrm>
            <a:off x="995844" y="902530"/>
            <a:ext cx="8906328" cy="0"/>
          </a:xfrm>
          <a:custGeom>
            <a:avLst/>
            <a:gdLst>
              <a:gd name="T0" fmla="*/ 0 w 8914130"/>
              <a:gd name="T1" fmla="*/ 8914130 w 8914130"/>
            </a:gdLst>
            <a:ahLst/>
            <a:cxnLst/>
            <a:rect l="T0" t="0" r="T1" b="0"/>
            <a:pathLst>
              <a:path w="8914130">
                <a:moveTo>
                  <a:pt x="0" y="0"/>
                </a:moveTo>
                <a:lnTo>
                  <a:pt x="8913812" y="0"/>
                </a:lnTo>
              </a:path>
            </a:pathLst>
          </a:custGeom>
          <a:noFill/>
          <a:ln w="46990">
            <a:solidFill>
              <a:srgbClr val="FFC000"/>
            </a:solidFill>
            <a:miter lim="800000"/>
            <a:headEnd/>
            <a:tailEnd/>
          </a:ln>
        </p:spPr>
        <p:txBody>
          <a:bodyPr lIns="0" tIns="0" rIns="0" bIns="0">
            <a:spAutoFit/>
          </a:bodyPr>
          <a:lstStyle/>
          <a:p>
            <a:endParaRPr lang="fr-FR">
              <a:solidFill>
                <a:prstClr val="black"/>
              </a:solidFill>
              <a:latin typeface="Calibri" pitchFamily="34" charset="0"/>
            </a:endParaRPr>
          </a:p>
        </p:txBody>
      </p:sp>
      <p:sp>
        <p:nvSpPr>
          <p:cNvPr id="95235" name="object 3"/>
          <p:cNvSpPr>
            <a:spLocks noChangeArrowheads="1"/>
          </p:cNvSpPr>
          <p:nvPr/>
        </p:nvSpPr>
        <p:spPr bwMode="auto">
          <a:xfrm>
            <a:off x="995844" y="946942"/>
            <a:ext cx="8906328" cy="0"/>
          </a:xfrm>
          <a:custGeom>
            <a:avLst/>
            <a:gdLst>
              <a:gd name="T0" fmla="*/ 0 w 8914130"/>
              <a:gd name="T1" fmla="*/ 8914130 w 8914130"/>
            </a:gdLst>
            <a:ahLst/>
            <a:cxnLst/>
            <a:rect l="T0" t="0" r="T1" b="0"/>
            <a:pathLst>
              <a:path w="8914130">
                <a:moveTo>
                  <a:pt x="0" y="0"/>
                </a:moveTo>
                <a:lnTo>
                  <a:pt x="8913812" y="0"/>
                </a:lnTo>
              </a:path>
            </a:pathLst>
          </a:custGeom>
          <a:noFill/>
          <a:ln w="16509">
            <a:solidFill>
              <a:srgbClr val="FFC000"/>
            </a:solidFill>
            <a:miter lim="800000"/>
            <a:headEnd/>
            <a:tailEnd/>
          </a:ln>
        </p:spPr>
        <p:txBody>
          <a:bodyPr lIns="0" tIns="0" rIns="0" bIns="0">
            <a:spAutoFit/>
          </a:bodyPr>
          <a:lstStyle/>
          <a:p>
            <a:endParaRPr lang="fr-FR">
              <a:solidFill>
                <a:prstClr val="black"/>
              </a:solidFill>
              <a:latin typeface="Calibri" pitchFamily="34" charset="0"/>
            </a:endParaRPr>
          </a:p>
        </p:txBody>
      </p:sp>
      <p:sp>
        <p:nvSpPr>
          <p:cNvPr id="7" name="object 7"/>
          <p:cNvSpPr txBox="1">
            <a:spLocks noGrp="1"/>
          </p:cNvSpPr>
          <p:nvPr>
            <p:ph type="title"/>
          </p:nvPr>
        </p:nvSpPr>
        <p:spPr>
          <a:xfrm>
            <a:off x="702403" y="504401"/>
            <a:ext cx="9615345" cy="369577"/>
          </a:xfrm>
        </p:spPr>
        <p:txBody>
          <a:bodyPr vert="horz" wrap="square" lIns="0" tIns="0" rIns="0" bIns="0" rtlCol="0">
            <a:spAutoFit/>
          </a:bodyPr>
          <a:lstStyle/>
          <a:p>
            <a:pPr marL="286156" algn="l" fontAlgn="auto">
              <a:spcAft>
                <a:spcPts val="0"/>
              </a:spcAft>
              <a:defRPr/>
            </a:pPr>
            <a:r>
              <a:rPr lang="fr-FR" sz="2398" b="1" spc="-5" dirty="0">
                <a:solidFill>
                  <a:srgbClr val="760053"/>
                </a:solidFill>
              </a:rPr>
              <a:t>BILAN et perspectives régions expérimentatrices</a:t>
            </a:r>
            <a:endParaRPr sz="2398" b="1" spc="-10" dirty="0">
              <a:solidFill>
                <a:srgbClr val="760053"/>
              </a:solidFill>
            </a:endParaRPr>
          </a:p>
        </p:txBody>
      </p:sp>
      <p:sp>
        <p:nvSpPr>
          <p:cNvPr id="95239" name="Espace réservé du numéro de diapositive 8"/>
          <p:cNvSpPr>
            <a:spLocks noGrp="1"/>
          </p:cNvSpPr>
          <p:nvPr>
            <p:ph type="sldNum" sz="quarter" idx="12"/>
          </p:nvPr>
        </p:nvSpPr>
        <p:spPr bwMode="auto">
          <a:xfrm>
            <a:off x="9838725" y="7155200"/>
            <a:ext cx="380680" cy="277579"/>
          </a:xfrm>
          <a:noFill/>
          <a:ln>
            <a:miter lim="800000"/>
            <a:headEnd/>
            <a:tailEnd/>
          </a:ln>
        </p:spPr>
        <p:txBody>
          <a:bodyPr vert="horz" wrap="square" lIns="91363" tIns="45682" rIns="91363" bIns="45682" numCol="1" anchor="t" anchorCtr="0" compatLnSpc="1">
            <a:prstTxWarp prst="textNoShape">
              <a:avLst/>
            </a:prstTxWarp>
          </a:bodyPr>
          <a:lstStyle/>
          <a:p>
            <a:pPr fontAlgn="base">
              <a:spcBef>
                <a:spcPct val="0"/>
              </a:spcBef>
              <a:spcAft>
                <a:spcPct val="0"/>
              </a:spcAft>
            </a:pPr>
            <a:fld id="{57B3828C-67C9-4B3B-8268-5750738C9707}" type="slidenum">
              <a:rPr lang="fr-FR" sz="1399">
                <a:solidFill>
                  <a:prstClr val="white"/>
                </a:solidFill>
              </a:rPr>
              <a:pPr fontAlgn="base">
                <a:spcBef>
                  <a:spcPct val="0"/>
                </a:spcBef>
                <a:spcAft>
                  <a:spcPct val="0"/>
                </a:spcAft>
              </a:pPr>
              <a:t>3</a:t>
            </a:fld>
            <a:endParaRPr lang="fr-FR" sz="1399" dirty="0">
              <a:solidFill>
                <a:prstClr val="white"/>
              </a:solidFill>
            </a:endParaRPr>
          </a:p>
        </p:txBody>
      </p:sp>
      <p:sp>
        <p:nvSpPr>
          <p:cNvPr id="49153" name="Rectangle 1"/>
          <p:cNvSpPr>
            <a:spLocks noChangeArrowheads="1"/>
          </p:cNvSpPr>
          <p:nvPr/>
        </p:nvSpPr>
        <p:spPr bwMode="auto">
          <a:xfrm>
            <a:off x="995844" y="1156140"/>
            <a:ext cx="9223561" cy="5627582"/>
          </a:xfrm>
          <a:prstGeom prst="rect">
            <a:avLst/>
          </a:prstGeom>
          <a:noFill/>
          <a:ln w="9525">
            <a:noFill/>
            <a:miter lim="800000"/>
            <a:headEnd/>
            <a:tailEnd/>
          </a:ln>
          <a:effectLst/>
        </p:spPr>
        <p:txBody>
          <a:bodyPr vert="horz" wrap="square" lIns="91363" tIns="45682" rIns="91363" bIns="45682" numCol="1" anchor="ctr" anchorCtr="0" compatLnSpc="1">
            <a:prstTxWarp prst="textNoShape">
              <a:avLst/>
            </a:prstTxWarp>
            <a:spAutoFit/>
          </a:bodyPr>
          <a:lstStyle/>
          <a:p>
            <a:pPr eaLnBrk="0" hangingPunct="0"/>
            <a:r>
              <a:rPr lang="fr-FR" sz="1998" dirty="0">
                <a:solidFill>
                  <a:prstClr val="black"/>
                </a:solidFill>
                <a:latin typeface="Calibri"/>
                <a:cs typeface="Arial Unicode MS" pitchFamily="34" charset="-128"/>
              </a:rPr>
              <a:t>Au-delà des bugs techniques qui subsistent et compliquent l’usage du portail, une réelle appropriation du portail par les acteurs qui ne se dément pas MAIS…</a:t>
            </a:r>
          </a:p>
          <a:p>
            <a:pPr eaLnBrk="0" hangingPunct="0"/>
            <a:endParaRPr lang="fr-FR" sz="1998" dirty="0">
              <a:solidFill>
                <a:prstClr val="black"/>
              </a:solidFill>
              <a:latin typeface="Calibri"/>
              <a:cs typeface="Arial Unicode MS" pitchFamily="34" charset="-128"/>
            </a:endParaRPr>
          </a:p>
          <a:p>
            <a:pPr eaLnBrk="0" hangingPunct="0"/>
            <a:r>
              <a:rPr lang="fr-FR" sz="1998" dirty="0">
                <a:solidFill>
                  <a:prstClr val="black"/>
                </a:solidFill>
                <a:latin typeface="Calibri"/>
                <a:cs typeface="Arial Unicode MS" pitchFamily="34" charset="-128"/>
              </a:rPr>
              <a:t>…</a:t>
            </a:r>
            <a:r>
              <a:rPr lang="fr-FR" sz="1998" b="1" dirty="0">
                <a:solidFill>
                  <a:srgbClr val="002060"/>
                </a:solidFill>
                <a:latin typeface="Calibri"/>
                <a:cs typeface="Arial Unicode MS" pitchFamily="34" charset="-128"/>
              </a:rPr>
              <a:t>des évolutions sont très attendues </a:t>
            </a:r>
            <a:r>
              <a:rPr lang="fr-FR" sz="1998" dirty="0">
                <a:solidFill>
                  <a:prstClr val="black"/>
                </a:solidFill>
                <a:latin typeface="Calibri"/>
                <a:cs typeface="Arial Unicode MS" pitchFamily="34" charset="-128"/>
              </a:rPr>
              <a:t>:</a:t>
            </a:r>
          </a:p>
          <a:p>
            <a:pPr eaLnBrk="0" hangingPunct="0"/>
            <a:endParaRPr lang="fr-FR" sz="1998" dirty="0">
              <a:solidFill>
                <a:prstClr val="black"/>
              </a:solidFill>
              <a:latin typeface="Calibri"/>
              <a:cs typeface="Arial Unicode MS" pitchFamily="34" charset="-128"/>
            </a:endParaRPr>
          </a:p>
          <a:p>
            <a:pPr marL="285521" indent="-285521" eaLnBrk="0" hangingPunct="0">
              <a:buFontTx/>
              <a:buChar char="-"/>
            </a:pPr>
            <a:r>
              <a:rPr lang="fr-FR" sz="1998" dirty="0">
                <a:solidFill>
                  <a:prstClr val="black"/>
                </a:solidFill>
                <a:latin typeface="Calibri"/>
                <a:cs typeface="Arial Unicode MS" pitchFamily="34" charset="-128"/>
              </a:rPr>
              <a:t>permettant de mieux caractériser la demande (ajout des « champs libres » en particulier)</a:t>
            </a:r>
          </a:p>
          <a:p>
            <a:pPr marL="285521" indent="-285521" eaLnBrk="0" hangingPunct="0">
              <a:buFontTx/>
              <a:buChar char="-"/>
            </a:pPr>
            <a:endParaRPr lang="fr-FR" sz="1998" dirty="0">
              <a:solidFill>
                <a:prstClr val="black"/>
              </a:solidFill>
              <a:latin typeface="Calibri"/>
              <a:cs typeface="Arial Unicode MS" pitchFamily="34" charset="-128"/>
            </a:endParaRPr>
          </a:p>
          <a:p>
            <a:pPr marL="285521" indent="-285521" eaLnBrk="0" hangingPunct="0">
              <a:buFontTx/>
              <a:buChar char="-"/>
            </a:pPr>
            <a:r>
              <a:rPr lang="fr-FR" sz="1998" dirty="0">
                <a:solidFill>
                  <a:prstClr val="black"/>
                </a:solidFill>
                <a:latin typeface="Calibri"/>
                <a:cs typeface="Arial Unicode MS" pitchFamily="34" charset="-128"/>
              </a:rPr>
              <a:t>permettant aux gestionnaires de prendre pleinement possession des données et du référentiel de données dans le cadre du pilotage de la programmation et de son suivi par l’ouverture des données SPLS dans l’infocentre SISAL</a:t>
            </a:r>
          </a:p>
          <a:p>
            <a:pPr marL="285521" indent="-285521" eaLnBrk="0" hangingPunct="0">
              <a:buFontTx/>
              <a:buChar char="-"/>
            </a:pPr>
            <a:endParaRPr lang="fr-FR" sz="1998" dirty="0">
              <a:solidFill>
                <a:prstClr val="black"/>
              </a:solidFill>
              <a:latin typeface="Calibri"/>
              <a:cs typeface="Arial Unicode MS" pitchFamily="34" charset="-128"/>
            </a:endParaRPr>
          </a:p>
          <a:p>
            <a:pPr marL="285521" indent="-285521" eaLnBrk="0" hangingPunct="0">
              <a:buFontTx/>
              <a:buChar char="-"/>
            </a:pPr>
            <a:r>
              <a:rPr lang="fr-FR" sz="1998" dirty="0">
                <a:solidFill>
                  <a:prstClr val="black"/>
                </a:solidFill>
                <a:latin typeface="Calibri"/>
                <a:cs typeface="Arial Unicode MS" pitchFamily="34" charset="-128"/>
              </a:rPr>
              <a:t>à terme, l’alimentation régulière des données tout au long de la chaine (SPLS puis Galion-Sisal) et l’accès à une donnée plus actualisée lors de l’extraction doit permettre de réduire les enquêtes, un des facteur de réussite du projet.</a:t>
            </a:r>
          </a:p>
          <a:p>
            <a:pPr eaLnBrk="0" hangingPunct="0"/>
            <a:endParaRPr lang="fr-FR" sz="1998" dirty="0">
              <a:solidFill>
                <a:prstClr val="black"/>
              </a:solidFill>
              <a:latin typeface="Calibri"/>
              <a:cs typeface="Arial Unicode MS" pitchFamily="34" charset="-128"/>
            </a:endParaRPr>
          </a:p>
          <a:p>
            <a:pPr eaLnBrk="0" hangingPunct="0"/>
            <a:r>
              <a:rPr lang="fr-FR" sz="1998" dirty="0">
                <a:solidFill>
                  <a:prstClr val="black"/>
                </a:solidFill>
                <a:latin typeface="Calibri"/>
                <a:cs typeface="Arial Unicode MS" pitchFamily="34" charset="-128"/>
              </a:rPr>
              <a:t>	</a:t>
            </a:r>
            <a:r>
              <a:rPr lang="fr-FR" sz="1998" b="1" dirty="0">
                <a:solidFill>
                  <a:srgbClr val="002060"/>
                </a:solidFill>
                <a:latin typeface="Calibri"/>
                <a:cs typeface="Arial Unicode MS" pitchFamily="34" charset="-128"/>
              </a:rPr>
              <a:t>Demande de plus en plus pressante de la nouvelle version du portail par 	les gestionnaires et les MOA HLM dans le respect du calendrier annoncé.</a:t>
            </a:r>
            <a:endParaRPr lang="fr-FR" sz="1998" dirty="0">
              <a:solidFill>
                <a:prstClr val="black"/>
              </a:solidFill>
              <a:latin typeface="Calibri"/>
              <a:cs typeface="Arial Unicode MS" pitchFamily="34" charset="-128"/>
            </a:endParaRPr>
          </a:p>
        </p:txBody>
      </p:sp>
      <p:cxnSp>
        <p:nvCxnSpPr>
          <p:cNvPr id="3" name="Connecteur droit avec flèche 2"/>
          <p:cNvCxnSpPr/>
          <p:nvPr/>
        </p:nvCxnSpPr>
        <p:spPr>
          <a:xfrm>
            <a:off x="995844" y="6290739"/>
            <a:ext cx="674122"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042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bject 4"/>
          <p:cNvSpPr>
            <a:spLocks noChangeArrowheads="1"/>
          </p:cNvSpPr>
          <p:nvPr/>
        </p:nvSpPr>
        <p:spPr bwMode="auto">
          <a:xfrm>
            <a:off x="925564" y="5178267"/>
            <a:ext cx="9334261" cy="276999"/>
          </a:xfrm>
          <a:custGeom>
            <a:avLst/>
            <a:gdLst>
              <a:gd name="T0" fmla="*/ 0 w 6596380"/>
              <a:gd name="T1" fmla="*/ 0 h 123825"/>
              <a:gd name="T2" fmla="*/ 6596380 w 6596380"/>
              <a:gd name="T3" fmla="*/ 123825 h 123825"/>
            </a:gdLst>
            <a:ahLst/>
            <a:cxnLst/>
            <a:rect l="T0" t="T1" r="T2" b="T3"/>
            <a:pathLst>
              <a:path w="6596380" h="123825">
                <a:moveTo>
                  <a:pt x="0" y="123443"/>
                </a:moveTo>
                <a:lnTo>
                  <a:pt x="6595871" y="123443"/>
                </a:lnTo>
                <a:lnTo>
                  <a:pt x="6595871" y="0"/>
                </a:lnTo>
                <a:lnTo>
                  <a:pt x="0" y="0"/>
                </a:lnTo>
                <a:lnTo>
                  <a:pt x="0" y="123443"/>
                </a:lnTo>
                <a:close/>
              </a:path>
            </a:pathLst>
          </a:custGeom>
          <a:solidFill>
            <a:srgbClr val="FFFFFF"/>
          </a:solidFill>
          <a:ln w="9525">
            <a:noFill/>
            <a:miter lim="800000"/>
            <a:headEnd/>
            <a:tailEnd/>
          </a:ln>
        </p:spPr>
        <p:txBody>
          <a:bodyPr lIns="0" tIns="0" rIns="0" bIns="0">
            <a:spAutoFit/>
          </a:bodyPr>
          <a:lstStyle/>
          <a:p>
            <a:endParaRPr lang="fr-FR">
              <a:latin typeface="Calibri" pitchFamily="34" charset="0"/>
            </a:endParaRPr>
          </a:p>
        </p:txBody>
      </p:sp>
      <p:sp>
        <p:nvSpPr>
          <p:cNvPr id="9" name="object 9"/>
          <p:cNvSpPr>
            <a:spLocks noGrp="1"/>
          </p:cNvSpPr>
          <p:nvPr>
            <p:ph type="sldNum" sz="quarter" idx="12"/>
          </p:nvPr>
        </p:nvSpPr>
        <p:spPr>
          <a:xfrm>
            <a:off x="9806028" y="7280536"/>
            <a:ext cx="152763" cy="138499"/>
          </a:xfrm>
        </p:spPr>
        <p:txBody>
          <a:bodyPr rtlCol="0"/>
          <a:lstStyle/>
          <a:p>
            <a:pPr marL="25400" fontAlgn="auto">
              <a:spcBef>
                <a:spcPts val="0"/>
              </a:spcBef>
              <a:spcAft>
                <a:spcPts val="0"/>
              </a:spcAft>
              <a:defRPr/>
            </a:pPr>
            <a:fld id="{A4216CEB-E054-443F-824B-0C7256AEB1BB}" type="slidenum">
              <a:rPr spc="-5" dirty="0">
                <a:latin typeface="Times New Roman"/>
                <a:cs typeface="Times New Roman"/>
              </a:rPr>
              <a:pPr marL="25400" fontAlgn="auto">
                <a:spcBef>
                  <a:spcPts val="0"/>
                </a:spcBef>
                <a:spcAft>
                  <a:spcPts val="0"/>
                </a:spcAft>
                <a:defRPr/>
              </a:pPr>
              <a:t>4</a:t>
            </a:fld>
            <a:endParaRPr>
              <a:solidFill>
                <a:schemeClr val="tx1"/>
              </a:solidFill>
              <a:latin typeface="Times New Roman"/>
              <a:cs typeface="Times New Roman"/>
            </a:endParaRPr>
          </a:p>
        </p:txBody>
      </p:sp>
      <p:sp>
        <p:nvSpPr>
          <p:cNvPr id="6" name="object 6"/>
          <p:cNvSpPr txBox="1"/>
          <p:nvPr/>
        </p:nvSpPr>
        <p:spPr>
          <a:xfrm>
            <a:off x="1141229" y="6632130"/>
            <a:ext cx="3450643" cy="138499"/>
          </a:xfrm>
          <a:prstGeom prst="rect">
            <a:avLst/>
          </a:prstGeom>
        </p:spPr>
        <p:txBody>
          <a:bodyPr lIns="0" tIns="0" rIns="0" bIns="0">
            <a:spAutoFit/>
          </a:bodyPr>
          <a:lstStyle/>
          <a:p>
            <a:pPr marL="12700" fontAlgn="auto">
              <a:spcBef>
                <a:spcPts val="0"/>
              </a:spcBef>
              <a:spcAft>
                <a:spcPts val="0"/>
              </a:spcAft>
              <a:defRPr/>
            </a:pPr>
            <a:r>
              <a:rPr sz="900" spc="-5" dirty="0">
                <a:latin typeface="+mn-lt"/>
                <a:cs typeface="Arial"/>
              </a:rPr>
              <a:t>S</a:t>
            </a:r>
            <a:r>
              <a:rPr sz="900" spc="-10" dirty="0">
                <a:latin typeface="+mn-lt"/>
                <a:cs typeface="Arial"/>
              </a:rPr>
              <a:t>our</a:t>
            </a:r>
            <a:r>
              <a:rPr sz="900" spc="-5" dirty="0">
                <a:latin typeface="+mn-lt"/>
                <a:cs typeface="Arial"/>
              </a:rPr>
              <a:t>ce</a:t>
            </a:r>
            <a:r>
              <a:rPr sz="900" spc="-20" dirty="0">
                <a:latin typeface="+mn-lt"/>
                <a:cs typeface="Arial"/>
              </a:rPr>
              <a:t> </a:t>
            </a:r>
            <a:r>
              <a:rPr sz="900" spc="-5" dirty="0">
                <a:latin typeface="+mn-lt"/>
                <a:cs typeface="Arial"/>
              </a:rPr>
              <a:t>: </a:t>
            </a:r>
            <a:r>
              <a:rPr lang="fr-FR" sz="900" spc="-5" dirty="0">
                <a:latin typeface="+mn-lt"/>
                <a:cs typeface="Arial"/>
              </a:rPr>
              <a:t>Infocentre SISAL - Univers programmation</a:t>
            </a:r>
            <a:endParaRPr sz="900" dirty="0">
              <a:latin typeface="+mn-lt"/>
              <a:cs typeface="Arial"/>
            </a:endParaRPr>
          </a:p>
        </p:txBody>
      </p:sp>
      <p:sp>
        <p:nvSpPr>
          <p:cNvPr id="11" name="Rectangle 10"/>
          <p:cNvSpPr/>
          <p:nvPr/>
        </p:nvSpPr>
        <p:spPr>
          <a:xfrm>
            <a:off x="698500" y="196850"/>
            <a:ext cx="9525000" cy="369332"/>
          </a:xfrm>
          <a:prstGeom prst="rect">
            <a:avLst/>
          </a:prstGeom>
        </p:spPr>
        <p:txBody>
          <a:bodyPr wrap="square">
            <a:spAutoFit/>
          </a:bodyPr>
          <a:lstStyle/>
          <a:p>
            <a:pPr marL="677863" indent="-342900" algn="ctr">
              <a:defRPr/>
            </a:pPr>
            <a:r>
              <a:rPr lang="fr-FR" b="1" dirty="0" smtClean="0">
                <a:solidFill>
                  <a:schemeClr val="accent6">
                    <a:lumMod val="50000"/>
                  </a:schemeClr>
                </a:solidFill>
                <a:latin typeface="+mn-lt"/>
                <a:ea typeface="Liberation Sans" pitchFamily="34" charset="0"/>
                <a:cs typeface="Liberation Sans" pitchFamily="34" charset="0"/>
              </a:rPr>
              <a:t>Bilan 2014 d’utilisation du portail SPLS en région NORD-PAS-DE-CALAIS </a:t>
            </a:r>
            <a:endParaRPr lang="fr-FR" b="1" u="sng" dirty="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endParaRPr>
          </a:p>
        </p:txBody>
      </p:sp>
      <p:sp>
        <p:nvSpPr>
          <p:cNvPr id="10247" name="object 7"/>
          <p:cNvSpPr>
            <a:spLocks noChangeArrowheads="1"/>
          </p:cNvSpPr>
          <p:nvPr/>
        </p:nvSpPr>
        <p:spPr bwMode="auto">
          <a:xfrm>
            <a:off x="352703" y="6854248"/>
            <a:ext cx="10190181" cy="276999"/>
          </a:xfrm>
          <a:custGeom>
            <a:avLst/>
            <a:gdLst>
              <a:gd name="T0" fmla="*/ 0 w 7200900"/>
              <a:gd name="T1" fmla="*/ 0 h 323215"/>
              <a:gd name="T2" fmla="*/ 7200900 w 7200900"/>
              <a:gd name="T3" fmla="*/ 323215 h 323215"/>
            </a:gdLst>
            <a:ahLst/>
            <a:cxnLst/>
            <a:rect l="T0" t="T1" r="T2" b="T3"/>
            <a:pathLst>
              <a:path w="7200900" h="323215">
                <a:moveTo>
                  <a:pt x="0" y="323087"/>
                </a:moveTo>
                <a:lnTo>
                  <a:pt x="7200899" y="323087"/>
                </a:lnTo>
                <a:lnTo>
                  <a:pt x="7200899" y="0"/>
                </a:lnTo>
                <a:lnTo>
                  <a:pt x="0" y="0"/>
                </a:lnTo>
                <a:lnTo>
                  <a:pt x="0" y="323087"/>
                </a:lnTo>
                <a:close/>
              </a:path>
            </a:pathLst>
          </a:custGeom>
          <a:solidFill>
            <a:srgbClr val="F08100"/>
          </a:solidFill>
          <a:ln w="9525">
            <a:noFill/>
            <a:miter lim="800000"/>
            <a:headEnd/>
            <a:tailEnd/>
          </a:ln>
        </p:spPr>
        <p:txBody>
          <a:bodyPr lIns="0" tIns="0" rIns="0" bIns="0">
            <a:spAutoFit/>
          </a:bodyPr>
          <a:lstStyle/>
          <a:p>
            <a:pPr algn="ctr"/>
            <a:endParaRPr lang="fr-FR" dirty="0">
              <a:latin typeface="Calibri" pitchFamily="34" charset="0"/>
            </a:endParaRPr>
          </a:p>
        </p:txBody>
      </p:sp>
      <p:sp>
        <p:nvSpPr>
          <p:cNvPr id="10248" name="object 8"/>
          <p:cNvSpPr>
            <a:spLocks noChangeArrowheads="1"/>
          </p:cNvSpPr>
          <p:nvPr/>
        </p:nvSpPr>
        <p:spPr bwMode="auto">
          <a:xfrm>
            <a:off x="350456" y="7077488"/>
            <a:ext cx="10190181" cy="276999"/>
          </a:xfrm>
          <a:prstGeom prst="rect">
            <a:avLst/>
          </a:prstGeom>
          <a:blipFill dpi="0" rotWithShape="1">
            <a:blip r:embed="rId2"/>
            <a:srcRect/>
            <a:stretch>
              <a:fillRect/>
            </a:stretch>
          </a:blipFill>
          <a:ln w="9525">
            <a:noFill/>
            <a:miter lim="800000"/>
            <a:headEnd/>
            <a:tailEnd/>
          </a:ln>
        </p:spPr>
        <p:txBody>
          <a:bodyPr lIns="0" tIns="0" rIns="0" bIns="0">
            <a:spAutoFit/>
          </a:bodyPr>
          <a:lstStyle/>
          <a:p>
            <a:endParaRPr lang="fr-FR">
              <a:latin typeface="Calibri" pitchFamily="34" charset="0"/>
            </a:endParaRPr>
          </a:p>
        </p:txBody>
      </p:sp>
      <p:sp>
        <p:nvSpPr>
          <p:cNvPr id="14" name="object 9"/>
          <p:cNvSpPr txBox="1"/>
          <p:nvPr/>
        </p:nvSpPr>
        <p:spPr>
          <a:xfrm>
            <a:off x="1689100" y="6902450"/>
            <a:ext cx="7451683" cy="446276"/>
          </a:xfrm>
          <a:prstGeom prst="rect">
            <a:avLst/>
          </a:prstGeom>
        </p:spPr>
        <p:txBody>
          <a:bodyPr lIns="0" tIns="0" rIns="0" bIns="0">
            <a:spAutoFit/>
          </a:bodyPr>
          <a:lstStyle/>
          <a:p>
            <a:pPr marL="12700" algn="ctr" fontAlgn="auto">
              <a:spcBef>
                <a:spcPts val="0"/>
              </a:spcBef>
              <a:spcAft>
                <a:spcPts val="0"/>
              </a:spcAft>
              <a:defRPr/>
            </a:pPr>
            <a:r>
              <a:rPr sz="1000" spc="-5" dirty="0">
                <a:solidFill>
                  <a:srgbClr val="FFFFFF"/>
                </a:solidFill>
                <a:latin typeface="+mn-lt"/>
                <a:cs typeface="Liberation Sans"/>
              </a:rPr>
              <a:t>D</a:t>
            </a:r>
            <a:r>
              <a:rPr sz="1000" dirty="0">
                <a:solidFill>
                  <a:srgbClr val="FFFFFF"/>
                </a:solidFill>
                <a:latin typeface="+mn-lt"/>
                <a:cs typeface="Liberation Sans"/>
              </a:rPr>
              <a:t>ir</a:t>
            </a:r>
            <a:r>
              <a:rPr sz="1000" spc="-10" dirty="0">
                <a:solidFill>
                  <a:srgbClr val="FFFFFF"/>
                </a:solidFill>
                <a:latin typeface="+mn-lt"/>
                <a:cs typeface="Liberation Sans"/>
              </a:rPr>
              <a:t>ec</a:t>
            </a:r>
            <a:r>
              <a:rPr sz="1000" dirty="0">
                <a:solidFill>
                  <a:srgbClr val="FFFFFF"/>
                </a:solidFill>
                <a:latin typeface="+mn-lt"/>
                <a:cs typeface="Liberation Sans"/>
              </a:rPr>
              <a:t>ti</a:t>
            </a:r>
            <a:r>
              <a:rPr sz="1000" spc="-5" dirty="0">
                <a:solidFill>
                  <a:srgbClr val="FFFFFF"/>
                </a:solidFill>
                <a:latin typeface="+mn-lt"/>
                <a:cs typeface="Liberation Sans"/>
              </a:rPr>
              <a:t>o</a:t>
            </a:r>
            <a:r>
              <a:rPr sz="1000" dirty="0">
                <a:solidFill>
                  <a:srgbClr val="FFFFFF"/>
                </a:solidFill>
                <a:latin typeface="+mn-lt"/>
                <a:cs typeface="Liberation Sans"/>
              </a:rPr>
              <a:t>n</a:t>
            </a:r>
            <a:r>
              <a:rPr sz="1000" spc="20" dirty="0">
                <a:solidFill>
                  <a:srgbClr val="FFFFFF"/>
                </a:solidFill>
                <a:latin typeface="+mn-lt"/>
                <a:cs typeface="Times New Roman"/>
              </a:rPr>
              <a:t> </a:t>
            </a:r>
            <a:r>
              <a:rPr sz="1000" spc="-5" dirty="0">
                <a:solidFill>
                  <a:srgbClr val="FFFFFF"/>
                </a:solidFill>
                <a:latin typeface="+mn-lt"/>
                <a:cs typeface="Liberation Sans"/>
              </a:rPr>
              <a:t>R</a:t>
            </a:r>
            <a:r>
              <a:rPr sz="1000" spc="-10" dirty="0">
                <a:solidFill>
                  <a:srgbClr val="FFFFFF"/>
                </a:solidFill>
                <a:latin typeface="+mn-lt"/>
                <a:cs typeface="Liberation Sans"/>
              </a:rPr>
              <a:t>é</a:t>
            </a:r>
            <a:r>
              <a:rPr sz="1000" spc="-5" dirty="0">
                <a:solidFill>
                  <a:srgbClr val="FFFFFF"/>
                </a:solidFill>
                <a:latin typeface="+mn-lt"/>
                <a:cs typeface="Liberation Sans"/>
              </a:rPr>
              <a:t>g</a:t>
            </a:r>
            <a:r>
              <a:rPr sz="1000" dirty="0">
                <a:solidFill>
                  <a:srgbClr val="FFFFFF"/>
                </a:solidFill>
                <a:latin typeface="+mn-lt"/>
                <a:cs typeface="Liberation Sans"/>
              </a:rPr>
              <a:t>i</a:t>
            </a:r>
            <a:r>
              <a:rPr sz="1000" spc="-5" dirty="0">
                <a:solidFill>
                  <a:srgbClr val="FFFFFF"/>
                </a:solidFill>
                <a:latin typeface="+mn-lt"/>
                <a:cs typeface="Liberation Sans"/>
              </a:rPr>
              <a:t>on</a:t>
            </a:r>
            <a:r>
              <a:rPr sz="1000" spc="-10" dirty="0">
                <a:solidFill>
                  <a:srgbClr val="FFFFFF"/>
                </a:solidFill>
                <a:latin typeface="+mn-lt"/>
                <a:cs typeface="Liberation Sans"/>
              </a:rPr>
              <a:t>a</a:t>
            </a:r>
            <a:r>
              <a:rPr sz="1000" dirty="0">
                <a:solidFill>
                  <a:srgbClr val="FFFFFF"/>
                </a:solidFill>
                <a:latin typeface="+mn-lt"/>
                <a:cs typeface="Liberation Sans"/>
              </a:rPr>
              <a:t>le</a:t>
            </a:r>
            <a:r>
              <a:rPr sz="1000" spc="2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e</a:t>
            </a:r>
            <a:r>
              <a:rPr sz="1000" spc="20" dirty="0">
                <a:solidFill>
                  <a:srgbClr val="FFFFFF"/>
                </a:solidFill>
                <a:latin typeface="+mn-lt"/>
                <a:cs typeface="Times New Roman"/>
              </a:rPr>
              <a:t> </a:t>
            </a:r>
            <a:r>
              <a:rPr sz="1000" dirty="0">
                <a:solidFill>
                  <a:srgbClr val="FFFFFF"/>
                </a:solidFill>
                <a:latin typeface="+mn-lt"/>
                <a:cs typeface="Liberation Sans"/>
              </a:rPr>
              <a:t>l’</a:t>
            </a:r>
            <a:r>
              <a:rPr sz="1000" spc="-5" dirty="0">
                <a:solidFill>
                  <a:srgbClr val="FFFFFF"/>
                </a:solidFill>
                <a:latin typeface="+mn-lt"/>
                <a:cs typeface="Liberation Sans"/>
              </a:rPr>
              <a:t>E</a:t>
            </a:r>
            <a:r>
              <a:rPr sz="1000" spc="-10" dirty="0">
                <a:solidFill>
                  <a:srgbClr val="FFFFFF"/>
                </a:solidFill>
                <a:latin typeface="+mn-lt"/>
                <a:cs typeface="Liberation Sans"/>
              </a:rPr>
              <a:t>nv</a:t>
            </a:r>
            <a:r>
              <a:rPr sz="1000" dirty="0">
                <a:solidFill>
                  <a:srgbClr val="FFFFFF"/>
                </a:solidFill>
                <a:latin typeface="+mn-lt"/>
                <a:cs typeface="Liberation Sans"/>
              </a:rPr>
              <a:t>ir</a:t>
            </a:r>
            <a:r>
              <a:rPr sz="1000" spc="-5" dirty="0">
                <a:solidFill>
                  <a:srgbClr val="FFFFFF"/>
                </a:solidFill>
                <a:latin typeface="+mn-lt"/>
                <a:cs typeface="Liberation Sans"/>
              </a:rPr>
              <a:t>onn</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e</a:t>
            </a:r>
            <a:r>
              <a:rPr sz="1000" spc="20" dirty="0">
                <a:solidFill>
                  <a:srgbClr val="FFFFFF"/>
                </a:solidFill>
                <a:latin typeface="+mn-lt"/>
                <a:cs typeface="Times New Roman"/>
              </a:rPr>
              <a:t> </a:t>
            </a:r>
            <a:r>
              <a:rPr sz="1000" dirty="0">
                <a:solidFill>
                  <a:srgbClr val="FFFFFF"/>
                </a:solidFill>
                <a:latin typeface="+mn-lt"/>
                <a:cs typeface="Liberation Sans"/>
              </a:rPr>
              <a:t>l’</a:t>
            </a:r>
            <a:r>
              <a:rPr sz="1000" spc="-5" dirty="0">
                <a:solidFill>
                  <a:srgbClr val="FFFFFF"/>
                </a:solidFill>
                <a:latin typeface="+mn-lt"/>
                <a:cs typeface="Liberation Sans"/>
              </a:rPr>
              <a:t>Am</a:t>
            </a:r>
            <a:r>
              <a:rPr sz="1000" spc="-10" dirty="0">
                <a:solidFill>
                  <a:srgbClr val="FFFFFF"/>
                </a:solidFill>
                <a:latin typeface="+mn-lt"/>
                <a:cs typeface="Liberation Sans"/>
              </a:rPr>
              <a:t>é</a:t>
            </a:r>
            <a:r>
              <a:rPr sz="1000" spc="-5" dirty="0">
                <a:solidFill>
                  <a:srgbClr val="FFFFFF"/>
                </a:solidFill>
                <a:latin typeface="+mn-lt"/>
                <a:cs typeface="Liberation Sans"/>
              </a:rPr>
              <a:t>n</a:t>
            </a:r>
            <a:r>
              <a:rPr sz="1000" spc="-10" dirty="0">
                <a:solidFill>
                  <a:srgbClr val="FFFFFF"/>
                </a:solidFill>
                <a:latin typeface="+mn-lt"/>
                <a:cs typeface="Liberation Sans"/>
              </a:rPr>
              <a:t>a</a:t>
            </a:r>
            <a:r>
              <a:rPr sz="1000" spc="-5" dirty="0">
                <a:solidFill>
                  <a:srgbClr val="FFFFFF"/>
                </a:solidFill>
                <a:latin typeface="+mn-lt"/>
                <a:cs typeface="Liberation Sans"/>
              </a:rPr>
              <a:t>g</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10" dirty="0">
                <a:solidFill>
                  <a:srgbClr val="FFFFFF"/>
                </a:solidFill>
                <a:latin typeface="+mn-lt"/>
                <a:cs typeface="Liberation Sans"/>
              </a:rPr>
              <a:t>e</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u</a:t>
            </a:r>
            <a:r>
              <a:rPr sz="1000" spc="20" dirty="0">
                <a:solidFill>
                  <a:srgbClr val="FFFFFF"/>
                </a:solidFill>
                <a:latin typeface="+mn-lt"/>
                <a:cs typeface="Times New Roman"/>
              </a:rPr>
              <a:t> </a:t>
            </a:r>
            <a:r>
              <a:rPr sz="1000" spc="-5" dirty="0">
                <a:solidFill>
                  <a:srgbClr val="FFFFFF"/>
                </a:solidFill>
                <a:latin typeface="+mn-lt"/>
                <a:cs typeface="Liberation Sans"/>
              </a:rPr>
              <a:t>Log</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No</a:t>
            </a:r>
            <a:r>
              <a:rPr sz="1000" dirty="0">
                <a:solidFill>
                  <a:srgbClr val="FFFFFF"/>
                </a:solidFill>
                <a:latin typeface="+mn-lt"/>
                <a:cs typeface="Liberation Sans"/>
              </a:rPr>
              <a:t>rd</a:t>
            </a:r>
            <a:r>
              <a:rPr sz="1000" spc="20" dirty="0">
                <a:solidFill>
                  <a:srgbClr val="FFFFFF"/>
                </a:solidFill>
                <a:latin typeface="+mn-lt"/>
                <a:cs typeface="Times New Roman"/>
              </a:rPr>
              <a:t> </a:t>
            </a:r>
            <a:r>
              <a:rPr sz="1000" dirty="0">
                <a:solidFill>
                  <a:srgbClr val="FFFFFF"/>
                </a:solidFill>
                <a:latin typeface="+mn-lt"/>
                <a:cs typeface="Liberation Sans"/>
              </a:rPr>
              <a:t>–</a:t>
            </a:r>
            <a:r>
              <a:rPr sz="1000" spc="20" dirty="0">
                <a:solidFill>
                  <a:srgbClr val="FFFFFF"/>
                </a:solidFill>
                <a:latin typeface="+mn-lt"/>
                <a:cs typeface="Times New Roman"/>
              </a:rPr>
              <a:t> </a:t>
            </a:r>
            <a:r>
              <a:rPr sz="1000" spc="-5" dirty="0">
                <a:solidFill>
                  <a:srgbClr val="FFFFFF"/>
                </a:solidFill>
                <a:latin typeface="+mn-lt"/>
                <a:cs typeface="Liberation Sans"/>
              </a:rPr>
              <a:t>P</a:t>
            </a:r>
            <a:r>
              <a:rPr sz="1000" spc="-10" dirty="0">
                <a:solidFill>
                  <a:srgbClr val="FFFFFF"/>
                </a:solidFill>
                <a:latin typeface="+mn-lt"/>
                <a:cs typeface="Liberation Sans"/>
              </a:rPr>
              <a:t>as</a:t>
            </a:r>
            <a:r>
              <a:rPr sz="1000" dirty="0">
                <a:solidFill>
                  <a:srgbClr val="FFFFFF"/>
                </a:solidFill>
                <a:latin typeface="+mn-lt"/>
                <a:cs typeface="Liberation Sans"/>
              </a:rPr>
              <a:t>-</a:t>
            </a:r>
            <a:r>
              <a:rPr sz="1000" spc="-5" dirty="0">
                <a:solidFill>
                  <a:srgbClr val="FFFFFF"/>
                </a:solidFill>
                <a:latin typeface="+mn-lt"/>
                <a:cs typeface="Liberation Sans"/>
              </a:rPr>
              <a:t>d</a:t>
            </a:r>
            <a:r>
              <a:rPr sz="1000" spc="-10" dirty="0">
                <a:solidFill>
                  <a:srgbClr val="FFFFFF"/>
                </a:solidFill>
                <a:latin typeface="+mn-lt"/>
                <a:cs typeface="Liberation Sans"/>
              </a:rPr>
              <a:t>e</a:t>
            </a:r>
            <a:r>
              <a:rPr sz="1000" dirty="0">
                <a:solidFill>
                  <a:srgbClr val="FFFFFF"/>
                </a:solidFill>
                <a:latin typeface="+mn-lt"/>
                <a:cs typeface="Liberation Sans"/>
              </a:rPr>
              <a:t>-</a:t>
            </a:r>
            <a:r>
              <a:rPr sz="1000" spc="-5" dirty="0">
                <a:solidFill>
                  <a:srgbClr val="FFFFFF"/>
                </a:solidFill>
                <a:latin typeface="+mn-lt"/>
                <a:cs typeface="Liberation Sans"/>
              </a:rPr>
              <a:t>C</a:t>
            </a:r>
            <a:r>
              <a:rPr sz="1000" spc="-10" dirty="0">
                <a:solidFill>
                  <a:srgbClr val="FFFFFF"/>
                </a:solidFill>
                <a:latin typeface="+mn-lt"/>
                <a:cs typeface="Liberation Sans"/>
              </a:rPr>
              <a:t>a</a:t>
            </a:r>
            <a:r>
              <a:rPr sz="1000" dirty="0">
                <a:solidFill>
                  <a:srgbClr val="FFFFFF"/>
                </a:solidFill>
                <a:latin typeface="+mn-lt"/>
                <a:cs typeface="Liberation Sans"/>
              </a:rPr>
              <a:t>l</a:t>
            </a:r>
            <a:r>
              <a:rPr sz="1000" spc="-10" dirty="0">
                <a:solidFill>
                  <a:srgbClr val="FFFFFF"/>
                </a:solidFill>
                <a:latin typeface="+mn-lt"/>
                <a:cs typeface="Liberation Sans"/>
              </a:rPr>
              <a:t>a</a:t>
            </a:r>
            <a:r>
              <a:rPr sz="1000" dirty="0">
                <a:solidFill>
                  <a:srgbClr val="FFFFFF"/>
                </a:solidFill>
                <a:latin typeface="+mn-lt"/>
                <a:cs typeface="Liberation Sans"/>
              </a:rPr>
              <a:t>is</a:t>
            </a:r>
            <a:endParaRPr sz="1000" dirty="0">
              <a:latin typeface="+mn-lt"/>
              <a:cs typeface="Liberation Sans"/>
            </a:endParaRPr>
          </a:p>
          <a:p>
            <a:pPr algn="ctr" fontAlgn="auto">
              <a:lnSpc>
                <a:spcPts val="400"/>
              </a:lnSpc>
              <a:spcBef>
                <a:spcPts val="33"/>
              </a:spcBef>
              <a:spcAft>
                <a:spcPts val="0"/>
              </a:spcAft>
              <a:defRPr/>
            </a:pPr>
            <a:endParaRPr sz="400" dirty="0">
              <a:latin typeface="+mn-lt"/>
            </a:endParaRPr>
          </a:p>
          <a:p>
            <a:pPr algn="ctr" fontAlgn="auto">
              <a:lnSpc>
                <a:spcPts val="800"/>
              </a:lnSpc>
              <a:spcBef>
                <a:spcPts val="0"/>
              </a:spcBef>
              <a:spcAft>
                <a:spcPts val="0"/>
              </a:spcAft>
              <a:defRPr/>
            </a:pPr>
            <a:endParaRPr sz="800" dirty="0">
              <a:latin typeface="+mn-lt"/>
            </a:endParaRPr>
          </a:p>
          <a:p>
            <a:pPr marL="2425700" algn="ctr" fontAlgn="auto">
              <a:spcBef>
                <a:spcPts val="0"/>
              </a:spcBef>
              <a:spcAft>
                <a:spcPts val="0"/>
              </a:spcAft>
              <a:defRPr/>
            </a:pPr>
            <a:r>
              <a:rPr sz="900" i="1" spc="-40" dirty="0">
                <a:solidFill>
                  <a:srgbClr val="FFFFFF"/>
                </a:solidFill>
                <a:latin typeface="+mn-lt"/>
                <a:cs typeface="Calibri"/>
                <a:hlinkClick r:id="rId3"/>
              </a:rPr>
              <a:t>www</a:t>
            </a:r>
            <a:r>
              <a:rPr sz="900" i="1" spc="15" dirty="0">
                <a:solidFill>
                  <a:srgbClr val="FFFFFF"/>
                </a:solidFill>
                <a:latin typeface="+mn-lt"/>
                <a:cs typeface="Calibri"/>
                <a:hlinkClick r:id="rId3"/>
              </a:rPr>
              <a:t>.</a:t>
            </a:r>
            <a:r>
              <a:rPr sz="900" i="1" spc="-40" dirty="0">
                <a:solidFill>
                  <a:srgbClr val="FFFFFF"/>
                </a:solidFill>
                <a:latin typeface="+mn-lt"/>
                <a:cs typeface="Calibri"/>
                <a:hlinkClick r:id="rId3"/>
              </a:rPr>
              <a:t>n</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rd</a:t>
            </a:r>
            <a:r>
              <a:rPr sz="900" i="1" dirty="0">
                <a:solidFill>
                  <a:srgbClr val="FFFFFF"/>
                </a:solidFill>
                <a:latin typeface="+mn-lt"/>
                <a:cs typeface="Calibri"/>
                <a:hlinkClick r:id="rId3"/>
              </a:rPr>
              <a:t>-</a:t>
            </a:r>
            <a:r>
              <a:rPr sz="900" i="1" spc="-35" dirty="0">
                <a:solidFill>
                  <a:srgbClr val="FFFFFF"/>
                </a:solidFill>
                <a:latin typeface="+mn-lt"/>
                <a:cs typeface="Calibri"/>
                <a:hlinkClick r:id="rId3"/>
              </a:rPr>
              <a:t>p</a:t>
            </a:r>
            <a:r>
              <a:rPr sz="900" i="1" spc="-40" dirty="0">
                <a:solidFill>
                  <a:srgbClr val="FFFFFF"/>
                </a:solidFill>
                <a:latin typeface="+mn-lt"/>
                <a:cs typeface="Calibri"/>
                <a:hlinkClick r:id="rId3"/>
              </a:rPr>
              <a:t>a</a:t>
            </a:r>
            <a:r>
              <a:rPr sz="900" i="1" spc="-20" dirty="0">
                <a:solidFill>
                  <a:srgbClr val="FFFFFF"/>
                </a:solidFill>
                <a:latin typeface="+mn-lt"/>
                <a:cs typeface="Calibri"/>
                <a:hlinkClick r:id="rId3"/>
              </a:rPr>
              <a:t>s</a:t>
            </a:r>
            <a:r>
              <a:rPr sz="900" i="1" dirty="0">
                <a:solidFill>
                  <a:srgbClr val="FFFFFF"/>
                </a:solidFill>
                <a:latin typeface="+mn-lt"/>
                <a:cs typeface="Calibri"/>
                <a:hlinkClick r:id="rId3"/>
              </a:rPr>
              <a:t>-</a:t>
            </a:r>
            <a:r>
              <a:rPr sz="900" i="1" spc="-40" dirty="0">
                <a:solidFill>
                  <a:srgbClr val="FFFFFF"/>
                </a:solidFill>
                <a:latin typeface="+mn-lt"/>
                <a:cs typeface="Calibri"/>
                <a:hlinkClick r:id="rId3"/>
              </a:rPr>
              <a:t>d</a:t>
            </a:r>
            <a:r>
              <a:rPr sz="900" i="1" spc="10" dirty="0">
                <a:solidFill>
                  <a:srgbClr val="FFFFFF"/>
                </a:solidFill>
                <a:latin typeface="+mn-lt"/>
                <a:cs typeface="Calibri"/>
                <a:hlinkClick r:id="rId3"/>
              </a:rPr>
              <a:t>e</a:t>
            </a:r>
            <a:r>
              <a:rPr sz="900" i="1" dirty="0">
                <a:solidFill>
                  <a:srgbClr val="FFFFFF"/>
                </a:solidFill>
                <a:latin typeface="+mn-lt"/>
                <a:cs typeface="Calibri"/>
                <a:hlinkClick r:id="rId3"/>
              </a:rPr>
              <a:t>-</a:t>
            </a:r>
            <a:r>
              <a:rPr sz="900" i="1" spc="-45" dirty="0">
                <a:solidFill>
                  <a:srgbClr val="FFFFFF"/>
                </a:solidFill>
                <a:latin typeface="+mn-lt"/>
                <a:cs typeface="Calibri"/>
                <a:hlinkClick r:id="rId3"/>
              </a:rPr>
              <a:t>c</a:t>
            </a:r>
            <a:r>
              <a:rPr sz="900" i="1" spc="-40" dirty="0">
                <a:solidFill>
                  <a:srgbClr val="FFFFFF"/>
                </a:solidFill>
                <a:latin typeface="+mn-lt"/>
                <a:cs typeface="Calibri"/>
                <a:hlinkClick r:id="rId3"/>
              </a:rPr>
              <a:t>a</a:t>
            </a:r>
            <a:r>
              <a:rPr sz="900" i="1" spc="5" dirty="0">
                <a:solidFill>
                  <a:srgbClr val="FFFFFF"/>
                </a:solidFill>
                <a:latin typeface="+mn-lt"/>
                <a:cs typeface="Calibri"/>
                <a:hlinkClick r:id="rId3"/>
              </a:rPr>
              <a:t>l</a:t>
            </a:r>
            <a:r>
              <a:rPr sz="900" i="1" spc="-40" dirty="0">
                <a:solidFill>
                  <a:srgbClr val="FFFFFF"/>
                </a:solidFill>
                <a:latin typeface="+mn-lt"/>
                <a:cs typeface="Calibri"/>
                <a:hlinkClick r:id="rId3"/>
              </a:rPr>
              <a:t>a</a:t>
            </a:r>
            <a:r>
              <a:rPr sz="900" i="1" spc="5" dirty="0">
                <a:solidFill>
                  <a:srgbClr val="FFFFFF"/>
                </a:solidFill>
                <a:latin typeface="+mn-lt"/>
                <a:cs typeface="Calibri"/>
                <a:hlinkClick r:id="rId3"/>
              </a:rPr>
              <a:t>i</a:t>
            </a:r>
            <a:r>
              <a:rPr sz="900" i="1" spc="-20" dirty="0">
                <a:solidFill>
                  <a:srgbClr val="FFFFFF"/>
                </a:solidFill>
                <a:latin typeface="+mn-lt"/>
                <a:cs typeface="Calibri"/>
                <a:hlinkClick r:id="rId3"/>
              </a:rPr>
              <a:t>s</a:t>
            </a:r>
            <a:r>
              <a:rPr sz="900" i="1" spc="15" dirty="0">
                <a:solidFill>
                  <a:srgbClr val="FFFFFF"/>
                </a:solidFill>
                <a:latin typeface="+mn-lt"/>
                <a:cs typeface="Calibri"/>
                <a:hlinkClick r:id="rId3"/>
              </a:rPr>
              <a:t>.</a:t>
            </a:r>
            <a:r>
              <a:rPr sz="900" i="1" spc="-40" dirty="0">
                <a:solidFill>
                  <a:srgbClr val="FFFFFF"/>
                </a:solidFill>
                <a:latin typeface="+mn-lt"/>
                <a:cs typeface="Calibri"/>
                <a:hlinkClick r:id="rId3"/>
              </a:rPr>
              <a:t>d</a:t>
            </a:r>
            <a:r>
              <a:rPr sz="900" i="1" spc="10" dirty="0">
                <a:solidFill>
                  <a:srgbClr val="FFFFFF"/>
                </a:solidFill>
                <a:latin typeface="+mn-lt"/>
                <a:cs typeface="Calibri"/>
                <a:hlinkClick r:id="rId3"/>
              </a:rPr>
              <a:t>e</a:t>
            </a:r>
            <a:r>
              <a:rPr sz="900" i="1" spc="-15" dirty="0">
                <a:solidFill>
                  <a:srgbClr val="FFFFFF"/>
                </a:solidFill>
                <a:latin typeface="+mn-lt"/>
                <a:cs typeface="Calibri"/>
                <a:hlinkClick r:id="rId3"/>
              </a:rPr>
              <a:t>v</a:t>
            </a:r>
            <a:r>
              <a:rPr sz="900" i="1" spc="10" dirty="0">
                <a:solidFill>
                  <a:srgbClr val="FFFFFF"/>
                </a:solidFill>
                <a:latin typeface="+mn-lt"/>
                <a:cs typeface="Calibri"/>
                <a:hlinkClick r:id="rId3"/>
              </a:rPr>
              <a:t>e</a:t>
            </a:r>
            <a:r>
              <a:rPr sz="900" i="1" spc="5" dirty="0">
                <a:solidFill>
                  <a:srgbClr val="FFFFFF"/>
                </a:solidFill>
                <a:latin typeface="+mn-lt"/>
                <a:cs typeface="Calibri"/>
                <a:hlinkClick r:id="rId3"/>
              </a:rPr>
              <a:t>l</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p</a:t>
            </a:r>
            <a:r>
              <a:rPr sz="900" i="1" spc="-35" dirty="0">
                <a:solidFill>
                  <a:srgbClr val="FFFFFF"/>
                </a:solidFill>
                <a:latin typeface="+mn-lt"/>
                <a:cs typeface="Calibri"/>
                <a:hlinkClick r:id="rId3"/>
              </a:rPr>
              <a:t>p</a:t>
            </a:r>
            <a:r>
              <a:rPr sz="900" i="1" spc="10" dirty="0">
                <a:solidFill>
                  <a:srgbClr val="FFFFFF"/>
                </a:solidFill>
                <a:latin typeface="+mn-lt"/>
                <a:cs typeface="Calibri"/>
                <a:hlinkClick r:id="rId3"/>
              </a:rPr>
              <a:t>e</a:t>
            </a:r>
            <a:r>
              <a:rPr sz="900" i="1" spc="-60" dirty="0">
                <a:solidFill>
                  <a:srgbClr val="FFFFFF"/>
                </a:solidFill>
                <a:latin typeface="+mn-lt"/>
                <a:cs typeface="Calibri"/>
                <a:hlinkClick r:id="rId3"/>
              </a:rPr>
              <a:t>m</a:t>
            </a:r>
            <a:r>
              <a:rPr sz="900" i="1" spc="10" dirty="0">
                <a:solidFill>
                  <a:srgbClr val="FFFFFF"/>
                </a:solidFill>
                <a:latin typeface="+mn-lt"/>
                <a:cs typeface="Calibri"/>
                <a:hlinkClick r:id="rId3"/>
              </a:rPr>
              <a:t>e</a:t>
            </a:r>
            <a:r>
              <a:rPr sz="900" i="1" spc="-40" dirty="0">
                <a:solidFill>
                  <a:srgbClr val="FFFFFF"/>
                </a:solidFill>
                <a:latin typeface="+mn-lt"/>
                <a:cs typeface="Calibri"/>
                <a:hlinkClick r:id="rId3"/>
              </a:rPr>
              <a:t>n</a:t>
            </a:r>
            <a:r>
              <a:rPr sz="900" i="1" spc="-20" dirty="0">
                <a:solidFill>
                  <a:srgbClr val="FFFFFF"/>
                </a:solidFill>
                <a:latin typeface="+mn-lt"/>
                <a:cs typeface="Calibri"/>
                <a:hlinkClick r:id="rId3"/>
              </a:rPr>
              <a:t>t</a:t>
            </a:r>
            <a:r>
              <a:rPr sz="900" i="1" dirty="0">
                <a:solidFill>
                  <a:srgbClr val="FFFFFF"/>
                </a:solidFill>
                <a:latin typeface="+mn-lt"/>
                <a:cs typeface="Calibri"/>
                <a:hlinkClick r:id="rId3"/>
              </a:rPr>
              <a:t>-</a:t>
            </a:r>
            <a:r>
              <a:rPr sz="900" i="1" spc="-40" dirty="0">
                <a:solidFill>
                  <a:srgbClr val="FFFFFF"/>
                </a:solidFill>
                <a:latin typeface="+mn-lt"/>
                <a:cs typeface="Calibri"/>
                <a:hlinkClick r:id="rId3"/>
              </a:rPr>
              <a:t>durab</a:t>
            </a:r>
            <a:r>
              <a:rPr sz="900" i="1" spc="5" dirty="0">
                <a:solidFill>
                  <a:srgbClr val="FFFFFF"/>
                </a:solidFill>
                <a:latin typeface="+mn-lt"/>
                <a:cs typeface="Calibri"/>
                <a:hlinkClick r:id="rId3"/>
              </a:rPr>
              <a:t>l</a:t>
            </a:r>
            <a:r>
              <a:rPr sz="900" i="1" spc="10" dirty="0">
                <a:solidFill>
                  <a:srgbClr val="FFFFFF"/>
                </a:solidFill>
                <a:latin typeface="+mn-lt"/>
                <a:cs typeface="Calibri"/>
                <a:hlinkClick r:id="rId3"/>
              </a:rPr>
              <a:t>e</a:t>
            </a:r>
            <a:r>
              <a:rPr sz="900" i="1" spc="15" dirty="0">
                <a:solidFill>
                  <a:srgbClr val="FFFFFF"/>
                </a:solidFill>
                <a:latin typeface="+mn-lt"/>
                <a:cs typeface="Calibri"/>
                <a:hlinkClick r:id="rId3"/>
              </a:rPr>
              <a:t>.</a:t>
            </a:r>
            <a:r>
              <a:rPr sz="900" i="1" spc="-35" dirty="0">
                <a:solidFill>
                  <a:srgbClr val="FFFFFF"/>
                </a:solidFill>
                <a:latin typeface="+mn-lt"/>
                <a:cs typeface="Calibri"/>
                <a:hlinkClick r:id="rId3"/>
              </a:rPr>
              <a:t>g</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u</a:t>
            </a:r>
            <a:r>
              <a:rPr sz="900" i="1" spc="-15" dirty="0">
                <a:solidFill>
                  <a:srgbClr val="FFFFFF"/>
                </a:solidFill>
                <a:latin typeface="+mn-lt"/>
                <a:cs typeface="Calibri"/>
                <a:hlinkClick r:id="rId3"/>
              </a:rPr>
              <a:t>v</a:t>
            </a:r>
            <a:r>
              <a:rPr sz="900" i="1" spc="15" dirty="0">
                <a:solidFill>
                  <a:srgbClr val="FFFFFF"/>
                </a:solidFill>
                <a:latin typeface="+mn-lt"/>
                <a:cs typeface="Calibri"/>
                <a:hlinkClick r:id="rId3"/>
              </a:rPr>
              <a:t>.</a:t>
            </a:r>
            <a:r>
              <a:rPr sz="900" i="1" spc="-5" dirty="0">
                <a:solidFill>
                  <a:srgbClr val="FFFFFF"/>
                </a:solidFill>
                <a:latin typeface="+mn-lt"/>
                <a:cs typeface="Calibri"/>
                <a:hlinkClick r:id="rId3"/>
              </a:rPr>
              <a:t>f</a:t>
            </a:r>
            <a:r>
              <a:rPr sz="900" i="1" spc="-50" dirty="0">
                <a:solidFill>
                  <a:srgbClr val="FFFFFF"/>
                </a:solidFill>
                <a:latin typeface="+mn-lt"/>
                <a:cs typeface="Calibri"/>
                <a:hlinkClick r:id="rId3"/>
              </a:rPr>
              <a:t>r</a:t>
            </a:r>
            <a:endParaRPr sz="900" dirty="0">
              <a:latin typeface="+mn-lt"/>
              <a:cs typeface="Calibri"/>
            </a:endParaRPr>
          </a:p>
        </p:txBody>
      </p:sp>
      <p:sp>
        <p:nvSpPr>
          <p:cNvPr id="10251" name="object 3"/>
          <p:cNvSpPr>
            <a:spLocks noChangeArrowheads="1"/>
          </p:cNvSpPr>
          <p:nvPr/>
        </p:nvSpPr>
        <p:spPr bwMode="auto">
          <a:xfrm flipV="1">
            <a:off x="709898" y="439749"/>
            <a:ext cx="9489269" cy="107694"/>
          </a:xfrm>
          <a:custGeom>
            <a:avLst/>
            <a:gdLst>
              <a:gd name="T0" fmla="*/ 0 w 8914130"/>
              <a:gd name="T1" fmla="*/ 0 h 152404"/>
              <a:gd name="T2" fmla="*/ 8914130 w 8914130"/>
              <a:gd name="T3" fmla="*/ 0 h 152404"/>
            </a:gdLst>
            <a:ahLst/>
            <a:cxnLst/>
            <a:rect l="T0" t="T1" r="T2" b="T3"/>
            <a:pathLst>
              <a:path w="8914130" h="152404">
                <a:moveTo>
                  <a:pt x="0" y="0"/>
                </a:moveTo>
                <a:lnTo>
                  <a:pt x="8913812" y="0"/>
                </a:lnTo>
              </a:path>
            </a:pathLst>
          </a:custGeom>
          <a:noFill/>
          <a:ln w="16509">
            <a:solidFill>
              <a:srgbClr val="FFC000"/>
            </a:solidFill>
            <a:miter lim="800000"/>
            <a:headEnd/>
            <a:tailEnd/>
          </a:ln>
        </p:spPr>
        <p:txBody>
          <a:bodyPr lIns="0" tIns="0" rIns="0" bIns="0">
            <a:spAutoFit/>
          </a:bodyPr>
          <a:lstStyle/>
          <a:p>
            <a:endParaRPr lang="fr-FR">
              <a:latin typeface="Calibri" pitchFamily="34" charset="0"/>
            </a:endParaRPr>
          </a:p>
        </p:txBody>
      </p:sp>
      <p:sp>
        <p:nvSpPr>
          <p:cNvPr id="10252" name="object 2"/>
          <p:cNvSpPr>
            <a:spLocks noChangeArrowheads="1"/>
          </p:cNvSpPr>
          <p:nvPr/>
        </p:nvSpPr>
        <p:spPr bwMode="auto">
          <a:xfrm>
            <a:off x="709898" y="601289"/>
            <a:ext cx="9489269" cy="32533"/>
          </a:xfrm>
          <a:custGeom>
            <a:avLst/>
            <a:gdLst>
              <a:gd name="T0" fmla="*/ 0 w 8914130"/>
              <a:gd name="T1" fmla="*/ 0 h 45719"/>
              <a:gd name="T2" fmla="*/ 8914130 w 8914130"/>
              <a:gd name="T3" fmla="*/ 0 h 45719"/>
            </a:gdLst>
            <a:ahLst/>
            <a:cxnLst/>
            <a:rect l="T0" t="T1" r="T2" b="T3"/>
            <a:pathLst>
              <a:path w="8914130" h="45719">
                <a:moveTo>
                  <a:pt x="0" y="0"/>
                </a:moveTo>
                <a:lnTo>
                  <a:pt x="8913812" y="0"/>
                </a:lnTo>
              </a:path>
            </a:pathLst>
          </a:custGeom>
          <a:noFill/>
          <a:ln w="46990">
            <a:solidFill>
              <a:srgbClr val="FFC000"/>
            </a:solidFill>
            <a:miter lim="800000"/>
            <a:headEnd/>
            <a:tailEnd/>
          </a:ln>
        </p:spPr>
        <p:txBody>
          <a:bodyPr lIns="0" tIns="0" rIns="0" bIns="0">
            <a:spAutoFit/>
          </a:bodyPr>
          <a:lstStyle/>
          <a:p>
            <a:endParaRPr lang="fr-FR">
              <a:latin typeface="Calibri" pitchFamily="34" charset="0"/>
            </a:endParaRPr>
          </a:p>
        </p:txBody>
      </p:sp>
      <p:graphicFrame>
        <p:nvGraphicFramePr>
          <p:cNvPr id="21" name="Tableau 20"/>
          <p:cNvGraphicFramePr>
            <a:graphicFrameLocks noGrp="1"/>
          </p:cNvGraphicFramePr>
          <p:nvPr/>
        </p:nvGraphicFramePr>
        <p:xfrm>
          <a:off x="1841500" y="730250"/>
          <a:ext cx="7467600" cy="4800600"/>
        </p:xfrm>
        <a:graphic>
          <a:graphicData uri="http://schemas.openxmlformats.org/drawingml/2006/table">
            <a:tbl>
              <a:tblPr/>
              <a:tblGrid>
                <a:gridCol w="727496"/>
                <a:gridCol w="1103370"/>
                <a:gridCol w="788122"/>
                <a:gridCol w="921496"/>
                <a:gridCol w="900277"/>
                <a:gridCol w="909370"/>
                <a:gridCol w="885120"/>
                <a:gridCol w="1232349"/>
              </a:tblGrid>
              <a:tr h="354809">
                <a:tc>
                  <a:txBody>
                    <a:bodyPr/>
                    <a:lstStyle/>
                    <a:p>
                      <a:pPr algn="l" fontAlgn="t"/>
                      <a:r>
                        <a:rPr lang="fr-FR" sz="1100" b="0" i="0" u="none" strike="noStrike" dirty="0">
                          <a:solidFill>
                            <a:srgbClr val="000000"/>
                          </a:solidFill>
                          <a:latin typeface="Calibri"/>
                        </a:rPr>
                        <a:t> </a:t>
                      </a:r>
                    </a:p>
                  </a:txBody>
                  <a:tcPr marL="9098" marR="9098" marT="9098" marB="0">
                    <a:lnL>
                      <a:noFill/>
                    </a:lnL>
                    <a:lnR w="6350" cap="flat" cmpd="sng" algn="ctr">
                      <a:noFill/>
                      <a:prstDash val="solid"/>
                      <a:round/>
                      <a:headEnd type="none" w="med" len="med"/>
                      <a:tailEnd type="none" w="med" len="med"/>
                    </a:lnR>
                    <a:lnT>
                      <a:noFill/>
                    </a:lnT>
                    <a:lnB>
                      <a:noFill/>
                    </a:lnB>
                    <a:solidFill>
                      <a:srgbClr val="FFFFFF"/>
                    </a:solidFill>
                  </a:tcPr>
                </a:tc>
                <a:tc>
                  <a:txBody>
                    <a:bodyPr/>
                    <a:lstStyle/>
                    <a:p>
                      <a:pPr algn="l" fontAlgn="t"/>
                      <a:endParaRPr lang="fr-FR" sz="1100" b="1" i="0" u="none" strike="noStrike" dirty="0">
                        <a:solidFill>
                          <a:srgbClr val="000000"/>
                        </a:solidFill>
                        <a:latin typeface="Calibri"/>
                      </a:endParaRPr>
                    </a:p>
                  </a:txBody>
                  <a:tcPr marL="9098" marR="9098" marT="9098"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ctr" fontAlgn="t"/>
                      <a:r>
                        <a:rPr lang="fr-FR" sz="1100" b="1" i="0" u="none" strike="noStrike" dirty="0">
                          <a:solidFill>
                            <a:srgbClr val="000000"/>
                          </a:solidFill>
                          <a:latin typeface="Calibri"/>
                        </a:rPr>
                        <a:t>Etat des demandes</a:t>
                      </a:r>
                    </a:p>
                  </a:txBody>
                  <a:tcPr marL="9098" marR="9098" marT="90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t"/>
                      <a:r>
                        <a:rPr lang="fr-FR" sz="1100" b="0" i="0" u="none" strike="noStrike">
                          <a:solidFill>
                            <a:srgbClr val="000000"/>
                          </a:solidFill>
                          <a:latin typeface="Calibri"/>
                        </a:rPr>
                        <a:t> </a:t>
                      </a:r>
                    </a:p>
                  </a:txBody>
                  <a:tcPr marL="9098" marR="9098" marT="9098" marB="0">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fr-FR" sz="1100" b="0" i="0" u="none" strike="noStrike">
                          <a:solidFill>
                            <a:srgbClr val="000000"/>
                          </a:solidFill>
                          <a:latin typeface="Calibri"/>
                        </a:rPr>
                        <a:t> </a:t>
                      </a:r>
                    </a:p>
                  </a:txBody>
                  <a:tcPr marL="9098" marR="9098" marT="9098"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679659">
                <a:tc>
                  <a:txBody>
                    <a:bodyPr/>
                    <a:lstStyle/>
                    <a:p>
                      <a:pPr algn="l" fontAlgn="t"/>
                      <a:r>
                        <a:rPr lang="fr-FR" sz="1100" b="0" i="0" u="none" strike="noStrike">
                          <a:solidFill>
                            <a:srgbClr val="000000"/>
                          </a:solidFill>
                          <a:latin typeface="Calibri"/>
                        </a:rPr>
                        <a:t> </a:t>
                      </a:r>
                    </a:p>
                  </a:txBody>
                  <a:tcPr marL="9098" marR="9098" marT="9098" marB="0">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fr-FR" sz="1100" b="1" i="0" u="none" strike="noStrike" dirty="0" smtClean="0">
                          <a:solidFill>
                            <a:srgbClr val="000000"/>
                          </a:solidFill>
                          <a:latin typeface="+mn-lt"/>
                        </a:rPr>
                        <a:t>demandes saisies par MOA HLM VIA portail SPLS</a:t>
                      </a:r>
                    </a:p>
                    <a:p>
                      <a:endParaRPr lang="fr-FR" dirty="0"/>
                    </a:p>
                  </a:txBody>
                  <a:tcPr marL="9098" marR="9098" marT="90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t"/>
                      <a:r>
                        <a:rPr lang="fr-FR" sz="1100" b="0" i="0" u="none" strike="noStrike" dirty="0">
                          <a:solidFill>
                            <a:srgbClr val="000000"/>
                          </a:solidFill>
                          <a:latin typeface="Calibri"/>
                        </a:rPr>
                        <a:t>validées </a:t>
                      </a:r>
                    </a:p>
                  </a:txBody>
                  <a:tcPr marL="9098" marR="9098" marT="9098"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1100" b="0" i="0" u="none" strike="noStrike">
                          <a:solidFill>
                            <a:srgbClr val="000000"/>
                          </a:solidFill>
                          <a:latin typeface="Calibri"/>
                        </a:rPr>
                        <a:t>pré- programmées</a:t>
                      </a:r>
                    </a:p>
                  </a:txBody>
                  <a:tcPr marL="9098" marR="9098" marT="90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1100" b="0" i="0" u="none" strike="noStrike">
                          <a:solidFill>
                            <a:srgbClr val="000000"/>
                          </a:solidFill>
                          <a:latin typeface="Calibri"/>
                        </a:rPr>
                        <a:t>programmées</a:t>
                      </a:r>
                    </a:p>
                  </a:txBody>
                  <a:tcPr marL="9098" marR="9098" marT="90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1100" b="0" i="0" u="none" strike="noStrike">
                          <a:solidFill>
                            <a:srgbClr val="000000"/>
                          </a:solidFill>
                          <a:latin typeface="Calibri"/>
                        </a:rPr>
                        <a:t>Constituées</a:t>
                      </a:r>
                    </a:p>
                  </a:txBody>
                  <a:tcPr marL="9098" marR="9098" marT="90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1100" b="1" i="0" u="none" strike="noStrike" dirty="0">
                          <a:solidFill>
                            <a:srgbClr val="000000"/>
                          </a:solidFill>
                          <a:latin typeface="Calibri"/>
                        </a:rPr>
                        <a:t>financées GALION 2014</a:t>
                      </a:r>
                    </a:p>
                  </a:txBody>
                  <a:tcPr marL="9098" marR="9098" marT="90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fr-FR" sz="1100" b="0" i="0" u="none" strike="noStrike" dirty="0">
                          <a:solidFill>
                            <a:srgbClr val="000000"/>
                          </a:solidFill>
                          <a:latin typeface="Calibri"/>
                        </a:rPr>
                        <a:t>non financées en </a:t>
                      </a:r>
                      <a:r>
                        <a:rPr lang="fr-FR" sz="1100" b="0" i="0" u="none" strike="noStrike" dirty="0" smtClean="0">
                          <a:solidFill>
                            <a:srgbClr val="000000"/>
                          </a:solidFill>
                          <a:latin typeface="Calibri"/>
                        </a:rPr>
                        <a:t>2014 (éventuellement reportées 2015)</a:t>
                      </a:r>
                      <a:endParaRPr lang="fr-FR" sz="1100" b="0" i="0" u="none" strike="noStrike" dirty="0">
                        <a:solidFill>
                          <a:srgbClr val="000000"/>
                        </a:solidFill>
                        <a:latin typeface="Calibri"/>
                      </a:endParaRPr>
                    </a:p>
                  </a:txBody>
                  <a:tcPr marL="9098" marR="9098" marT="90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217">
                <a:tc>
                  <a:txBody>
                    <a:bodyPr/>
                    <a:lstStyle/>
                    <a:p>
                      <a:pPr algn="l" fontAlgn="t"/>
                      <a:r>
                        <a:rPr lang="fr-FR" sz="1100" b="0" i="0" u="none" strike="noStrike">
                          <a:solidFill>
                            <a:srgbClr val="000000"/>
                          </a:solidFill>
                          <a:latin typeface="Calibri"/>
                        </a:rPr>
                        <a:t> </a:t>
                      </a:r>
                    </a:p>
                  </a:txBody>
                  <a:tcPr marL="9098" marR="9098" marT="9098"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fr-FR" sz="1100" b="0" i="0" u="none" strike="noStrike">
                          <a:solidFill>
                            <a:srgbClr val="000000"/>
                          </a:solidFill>
                          <a:latin typeface="Calibri"/>
                        </a:rPr>
                        <a:t> </a:t>
                      </a:r>
                    </a:p>
                  </a:txBody>
                  <a:tcPr marL="9098" marR="9098" marT="9098" marB="0">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fr-FR" sz="1100" b="0" i="0" u="none" strike="noStrike">
                          <a:solidFill>
                            <a:srgbClr val="000000"/>
                          </a:solidFill>
                          <a:latin typeface="Calibri"/>
                        </a:rPr>
                        <a:t> </a:t>
                      </a:r>
                    </a:p>
                  </a:txBody>
                  <a:tcPr marL="9098" marR="9098" marT="909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fr-FR" sz="1100" b="0" i="0" u="none" strike="noStrike">
                          <a:solidFill>
                            <a:srgbClr val="000000"/>
                          </a:solidFill>
                          <a:latin typeface="Calibri"/>
                        </a:rPr>
                        <a:t> </a:t>
                      </a:r>
                    </a:p>
                  </a:txBody>
                  <a:tcPr marL="9098" marR="9098" marT="909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fr-FR" sz="1100" b="0" i="0" u="none" strike="noStrike">
                          <a:solidFill>
                            <a:srgbClr val="000000"/>
                          </a:solidFill>
                          <a:latin typeface="Calibri"/>
                        </a:rPr>
                        <a:t> </a:t>
                      </a:r>
                    </a:p>
                  </a:txBody>
                  <a:tcPr marL="9098" marR="9098" marT="909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fr-FR" sz="1100" b="0" i="0" u="none" strike="noStrike">
                          <a:solidFill>
                            <a:srgbClr val="000000"/>
                          </a:solidFill>
                          <a:latin typeface="Calibri"/>
                        </a:rPr>
                        <a:t> </a:t>
                      </a:r>
                    </a:p>
                  </a:txBody>
                  <a:tcPr marL="9098" marR="9098" marT="909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fr-FR" sz="1100" b="0" i="0" u="none" strike="noStrike">
                          <a:solidFill>
                            <a:srgbClr val="000000"/>
                          </a:solidFill>
                          <a:latin typeface="Calibri"/>
                        </a:rPr>
                        <a:t> </a:t>
                      </a:r>
                    </a:p>
                  </a:txBody>
                  <a:tcPr marL="9098" marR="9098" marT="909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fr-FR" sz="1100" b="0" i="0" u="none" strike="noStrike">
                          <a:solidFill>
                            <a:srgbClr val="000000"/>
                          </a:solidFill>
                          <a:latin typeface="Calibri"/>
                        </a:rPr>
                        <a:t> </a:t>
                      </a:r>
                    </a:p>
                  </a:txBody>
                  <a:tcPr marL="9098" marR="9098" marT="909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2028">
                <a:tc>
                  <a:txBody>
                    <a:bodyPr/>
                    <a:lstStyle/>
                    <a:p>
                      <a:pPr algn="l" fontAlgn="ctr"/>
                      <a:r>
                        <a:rPr lang="fr-FR" sz="1100" b="0" i="0" u="none" strike="noStrike">
                          <a:solidFill>
                            <a:srgbClr val="000000"/>
                          </a:solidFill>
                          <a:latin typeface="Calibri"/>
                        </a:rPr>
                        <a:t>PLUS</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4 341</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fr-FR" sz="1100" b="0" i="0" u="none" strike="noStrike">
                          <a:solidFill>
                            <a:srgbClr val="000000"/>
                          </a:solidFill>
                          <a:latin typeface="Calibri"/>
                        </a:rPr>
                        <a:t>572</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141</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3 291</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337</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3 411</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930</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028">
                <a:tc>
                  <a:txBody>
                    <a:bodyPr/>
                    <a:lstStyle/>
                    <a:p>
                      <a:pPr algn="l" fontAlgn="ctr"/>
                      <a:r>
                        <a:rPr lang="fr-FR" sz="1100" b="0" i="0" u="none" strike="noStrike">
                          <a:solidFill>
                            <a:srgbClr val="000000"/>
                          </a:solidFill>
                          <a:latin typeface="Calibri"/>
                        </a:rPr>
                        <a:t>PLAI et PSH</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1 620</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fr-FR" sz="1100" b="0" i="0" u="none" strike="noStrike">
                          <a:solidFill>
                            <a:srgbClr val="000000"/>
                          </a:solidFill>
                          <a:latin typeface="Calibri"/>
                        </a:rPr>
                        <a:t>327</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41</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1 189</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63</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1 203</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417</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930">
                <a:tc>
                  <a:txBody>
                    <a:bodyPr/>
                    <a:lstStyle/>
                    <a:p>
                      <a:pPr algn="l" fontAlgn="ctr"/>
                      <a:r>
                        <a:rPr lang="fr-FR" sz="1100" b="0" i="0" u="none" strike="noStrike">
                          <a:solidFill>
                            <a:srgbClr val="000000"/>
                          </a:solidFill>
                          <a:latin typeface="Calibri"/>
                        </a:rPr>
                        <a:t>PLS</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1 393</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fr-FR" sz="1100" b="0" i="0" u="none" strike="noStrike">
                          <a:solidFill>
                            <a:srgbClr val="000000"/>
                          </a:solidFill>
                          <a:latin typeface="Calibri"/>
                        </a:rPr>
                        <a:t>118</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10</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955</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310</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1 111</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282</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051">
                <a:tc>
                  <a:txBody>
                    <a:bodyPr/>
                    <a:lstStyle/>
                    <a:p>
                      <a:pPr algn="l" fontAlgn="ctr"/>
                      <a:r>
                        <a:rPr lang="fr-FR" sz="1100" b="0" i="0" u="none" strike="noStrike">
                          <a:solidFill>
                            <a:srgbClr val="000000"/>
                          </a:solidFill>
                          <a:latin typeface="Calibri"/>
                        </a:rPr>
                        <a:t> </a:t>
                      </a:r>
                    </a:p>
                  </a:txBody>
                  <a:tcPr marL="9098" marR="9098" marT="90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100" b="0" i="0" u="none" strike="noStrike">
                          <a:solidFill>
                            <a:srgbClr val="000000"/>
                          </a:solidFill>
                          <a:latin typeface="Calibri"/>
                        </a:rPr>
                        <a:t> </a:t>
                      </a:r>
                    </a:p>
                  </a:txBody>
                  <a:tcPr marL="9098" marR="9098" marT="9098"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100" b="0" i="0" u="none" strike="noStrike">
                          <a:solidFill>
                            <a:srgbClr val="000000"/>
                          </a:solidFill>
                          <a:latin typeface="Calibri"/>
                        </a:rPr>
                        <a:t> </a:t>
                      </a:r>
                    </a:p>
                  </a:txBody>
                  <a:tcPr marL="9098" marR="9098" marT="90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100" b="0" i="0" u="none" strike="noStrike">
                          <a:solidFill>
                            <a:srgbClr val="000000"/>
                          </a:solidFill>
                          <a:latin typeface="Calibri"/>
                        </a:rPr>
                        <a:t> </a:t>
                      </a:r>
                    </a:p>
                  </a:txBody>
                  <a:tcPr marL="9098" marR="9098" marT="90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100" b="0" i="0" u="none" strike="noStrike">
                          <a:solidFill>
                            <a:srgbClr val="000000"/>
                          </a:solidFill>
                          <a:latin typeface="Calibri"/>
                        </a:rPr>
                        <a:t> </a:t>
                      </a:r>
                    </a:p>
                  </a:txBody>
                  <a:tcPr marL="9098" marR="9098" marT="90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100" b="0" i="0" u="none" strike="noStrike">
                          <a:solidFill>
                            <a:srgbClr val="000000"/>
                          </a:solidFill>
                          <a:latin typeface="Calibri"/>
                        </a:rPr>
                        <a:t> </a:t>
                      </a:r>
                    </a:p>
                  </a:txBody>
                  <a:tcPr marL="9098" marR="9098" marT="90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100" b="0" i="0" u="none" strike="noStrike">
                          <a:solidFill>
                            <a:srgbClr val="000000"/>
                          </a:solidFill>
                          <a:latin typeface="Calibri"/>
                        </a:rPr>
                        <a:t> </a:t>
                      </a:r>
                    </a:p>
                  </a:txBody>
                  <a:tcPr marL="9098" marR="9098" marT="90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100" b="0" i="0" u="none" strike="noStrike" dirty="0">
                          <a:solidFill>
                            <a:srgbClr val="000000"/>
                          </a:solidFill>
                          <a:latin typeface="Calibri"/>
                        </a:rPr>
                        <a:t> </a:t>
                      </a:r>
                    </a:p>
                  </a:txBody>
                  <a:tcPr marL="9098" marR="9098" marT="90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2930">
                <a:tc>
                  <a:txBody>
                    <a:bodyPr/>
                    <a:lstStyle/>
                    <a:p>
                      <a:pPr algn="l" fontAlgn="ctr"/>
                      <a:r>
                        <a:rPr lang="fr-FR" sz="1100" b="0" i="0" u="none" strike="noStrike">
                          <a:solidFill>
                            <a:srgbClr val="000000"/>
                          </a:solidFill>
                          <a:latin typeface="Calibri"/>
                        </a:rPr>
                        <a:t>TOTAL</a:t>
                      </a:r>
                    </a:p>
                  </a:txBody>
                  <a:tcPr marL="9098" marR="9098" marT="909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a:solidFill>
                            <a:srgbClr val="000000"/>
                          </a:solidFill>
                          <a:latin typeface="Calibri"/>
                        </a:rPr>
                        <a:t>7 354</a:t>
                      </a:r>
                    </a:p>
                  </a:txBody>
                  <a:tcPr marL="9098" marR="9098" marT="909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fr-FR" sz="1100" b="0" i="0" u="none" strike="noStrike">
                          <a:solidFill>
                            <a:srgbClr val="000000"/>
                          </a:solidFill>
                          <a:latin typeface="Calibri"/>
                        </a:rPr>
                        <a:t>1 017</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192</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5 435</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710</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fr-FR" sz="1200" b="1" i="0" u="none" strike="noStrike" dirty="0">
                          <a:solidFill>
                            <a:srgbClr val="000000"/>
                          </a:solidFill>
                          <a:latin typeface="Calibri"/>
                        </a:rPr>
                        <a:t>5 725</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fr-FR" sz="1100" b="0" i="0" u="none" strike="noStrike" dirty="0">
                          <a:solidFill>
                            <a:srgbClr val="000000"/>
                          </a:solidFill>
                          <a:latin typeface="Calibri"/>
                        </a:rPr>
                        <a:t>1 629</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9148">
                <a:tc>
                  <a:txBody>
                    <a:bodyPr/>
                    <a:lstStyle/>
                    <a:p>
                      <a:pPr algn="l" fontAlgn="b"/>
                      <a:r>
                        <a:rPr lang="fr-FR" sz="1100" b="0" i="0" u="none" strike="noStrike">
                          <a:solidFill>
                            <a:srgbClr val="000000"/>
                          </a:solidFill>
                          <a:latin typeface="Calibri"/>
                        </a:rPr>
                        <a:t> </a:t>
                      </a:r>
                    </a:p>
                  </a:txBody>
                  <a:tcPr marL="9098" marR="9098" marT="909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fr-FR" sz="1100" b="0" i="0" u="none" strike="noStrike">
                          <a:solidFill>
                            <a:srgbClr val="000000"/>
                          </a:solidFill>
                          <a:latin typeface="Calibri"/>
                        </a:rPr>
                        <a:t> </a:t>
                      </a:r>
                    </a:p>
                  </a:txBody>
                  <a:tcPr marL="9098" marR="9098" marT="9098"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fr-FR" sz="1100" b="0" i="0" u="none" strike="noStrike">
                          <a:solidFill>
                            <a:srgbClr val="000000"/>
                          </a:solidFill>
                          <a:latin typeface="Calibri"/>
                        </a:rPr>
                        <a:t> </a:t>
                      </a:r>
                    </a:p>
                  </a:txBody>
                  <a:tcPr marL="9098" marR="9098" marT="9098" marB="0" anchor="b">
                    <a:lnL>
                      <a:noFill/>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algn="l" fontAlgn="b"/>
                      <a:r>
                        <a:rPr lang="fr-FR" sz="1100" b="0" i="0" u="none" strike="noStrike" dirty="0">
                          <a:solidFill>
                            <a:srgbClr val="000000"/>
                          </a:solidFill>
                          <a:latin typeface="Calibri"/>
                        </a:rPr>
                        <a:t> </a:t>
                      </a:r>
                      <a:r>
                        <a:rPr lang="fr-FR" sz="1200" b="0" i="0" u="none" strike="noStrike" dirty="0" smtClean="0">
                          <a:solidFill>
                            <a:srgbClr val="000000"/>
                          </a:solidFill>
                          <a:latin typeface="Calibri"/>
                        </a:rPr>
                        <a:t>Total </a:t>
                      </a:r>
                      <a:r>
                        <a:rPr lang="fr-FR" sz="1200" b="0" i="0" u="none" strike="noStrike" dirty="0">
                          <a:solidFill>
                            <a:srgbClr val="000000"/>
                          </a:solidFill>
                          <a:latin typeface="Calibri"/>
                        </a:rPr>
                        <a:t>financé GALION 2014</a:t>
                      </a:r>
                    </a:p>
                  </a:txBody>
                  <a:tcPr marL="9098" marR="9098" marT="909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l" fontAlgn="t"/>
                      <a:endParaRPr lang="fr-FR" sz="1100" b="0" i="0" u="none" strike="noStrike" dirty="0">
                        <a:solidFill>
                          <a:srgbClr val="000000"/>
                        </a:solidFill>
                        <a:latin typeface="Calibri"/>
                      </a:endParaRPr>
                    </a:p>
                  </a:txBody>
                  <a:tcPr marL="9098" marR="9098" marT="909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fr-FR"/>
                    </a:p>
                  </a:txBody>
                  <a:tcPr/>
                </a:tc>
                <a:tc>
                  <a:txBody>
                    <a:bodyPr/>
                    <a:lstStyle/>
                    <a:p>
                      <a:pPr algn="ctr" fontAlgn="t"/>
                      <a:r>
                        <a:rPr lang="fr-FR" sz="1200" b="1" i="0" u="none" strike="noStrike" dirty="0">
                          <a:solidFill>
                            <a:srgbClr val="000000"/>
                          </a:solidFill>
                          <a:latin typeface="Calibri"/>
                        </a:rPr>
                        <a:t>6 859</a:t>
                      </a:r>
                    </a:p>
                  </a:txBody>
                  <a:tcPr marL="9098" marR="9098" marT="9098" marB="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r>
                        <a:rPr lang="fr-FR" sz="1100" b="0" i="0" u="none" strike="noStrike">
                          <a:solidFill>
                            <a:srgbClr val="000000"/>
                          </a:solidFill>
                          <a:latin typeface="Calibri"/>
                        </a:rPr>
                        <a:t> </a:t>
                      </a:r>
                    </a:p>
                  </a:txBody>
                  <a:tcPr marL="9098" marR="9098" marT="9098"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r>
              <a:tr h="381000">
                <a:tc>
                  <a:txBody>
                    <a:bodyPr/>
                    <a:lstStyle/>
                    <a:p>
                      <a:pPr algn="l" fontAlgn="b"/>
                      <a:r>
                        <a:rPr lang="fr-FR" sz="1100" b="0" i="0" u="none" strike="noStrike">
                          <a:solidFill>
                            <a:srgbClr val="000000"/>
                          </a:solidFill>
                          <a:latin typeface="Calibri"/>
                        </a:rPr>
                        <a:t> </a:t>
                      </a:r>
                    </a:p>
                  </a:txBody>
                  <a:tcPr marL="9098" marR="9098" marT="9098" marB="0" anchor="b">
                    <a:lnL>
                      <a:noFill/>
                    </a:lnL>
                    <a:lnR>
                      <a:noFill/>
                    </a:lnR>
                    <a:lnT>
                      <a:noFill/>
                    </a:lnT>
                    <a:lnB>
                      <a:noFill/>
                    </a:lnB>
                    <a:solidFill>
                      <a:srgbClr val="FFFFFF"/>
                    </a:solidFill>
                  </a:tcPr>
                </a:tc>
                <a:tc>
                  <a:txBody>
                    <a:bodyPr/>
                    <a:lstStyle/>
                    <a:p>
                      <a:pPr algn="l" fontAlgn="b"/>
                      <a:r>
                        <a:rPr lang="fr-FR" sz="1100" b="0" i="0" u="none" strike="noStrike">
                          <a:solidFill>
                            <a:srgbClr val="000000"/>
                          </a:solidFill>
                          <a:latin typeface="Calibri"/>
                        </a:rPr>
                        <a:t> </a:t>
                      </a:r>
                    </a:p>
                  </a:txBody>
                  <a:tcPr marL="9098" marR="9098" marT="9098" marB="0" anchor="b">
                    <a:lnL>
                      <a:noFill/>
                    </a:lnL>
                    <a:lnR>
                      <a:noFill/>
                    </a:lnR>
                    <a:lnT>
                      <a:noFill/>
                    </a:lnT>
                    <a:lnB>
                      <a:noFill/>
                    </a:lnB>
                    <a:solidFill>
                      <a:srgbClr val="FFFFFF"/>
                    </a:solidFill>
                  </a:tcPr>
                </a:tc>
                <a:tc>
                  <a:txBody>
                    <a:bodyPr/>
                    <a:lstStyle/>
                    <a:p>
                      <a:pPr algn="l" fontAlgn="b"/>
                      <a:r>
                        <a:rPr lang="fr-FR" sz="1100" b="0" i="0" u="none" strike="noStrike">
                          <a:solidFill>
                            <a:srgbClr val="000000"/>
                          </a:solidFill>
                          <a:latin typeface="Calibri"/>
                        </a:rPr>
                        <a:t> </a:t>
                      </a:r>
                    </a:p>
                  </a:txBody>
                  <a:tcPr marL="9098" marR="9098" marT="9098"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l" fontAlgn="ctr"/>
                      <a:r>
                        <a:rPr lang="fr-FR" sz="1100" b="0" i="0" u="none" strike="noStrike" dirty="0" smtClean="0">
                          <a:solidFill>
                            <a:srgbClr val="000000"/>
                          </a:solidFill>
                          <a:latin typeface="Calibri"/>
                        </a:rPr>
                        <a:t> % du financé </a:t>
                      </a:r>
                      <a:r>
                        <a:rPr lang="fr-FR" sz="1100" b="0" i="0" u="none" strike="noStrike" dirty="0">
                          <a:solidFill>
                            <a:srgbClr val="000000"/>
                          </a:solidFill>
                          <a:latin typeface="Calibri"/>
                        </a:rPr>
                        <a:t>GALION 2014 issu de SPLS</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1200" b="1" i="0" u="none" strike="noStrike" dirty="0">
                          <a:solidFill>
                            <a:srgbClr val="000000"/>
                          </a:solidFill>
                          <a:latin typeface="Calibri"/>
                        </a:rPr>
                        <a:t>83,5%</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1100" b="0" i="0" u="none" strike="noStrike">
                          <a:solidFill>
                            <a:srgbClr val="000000"/>
                          </a:solidFill>
                          <a:latin typeface="Calibri"/>
                        </a:rPr>
                        <a:t> </a:t>
                      </a:r>
                    </a:p>
                  </a:txBody>
                  <a:tcPr marL="9098" marR="9098" marT="9098" marB="0">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636837">
                <a:tc>
                  <a:txBody>
                    <a:bodyPr/>
                    <a:lstStyle/>
                    <a:p>
                      <a:pPr algn="l" fontAlgn="b"/>
                      <a:r>
                        <a:rPr lang="fr-FR" sz="1100" b="0" i="0" u="none" strike="noStrike" dirty="0">
                          <a:solidFill>
                            <a:srgbClr val="000000"/>
                          </a:solidFill>
                          <a:latin typeface="Calibri"/>
                        </a:rPr>
                        <a:t> </a:t>
                      </a:r>
                    </a:p>
                  </a:txBody>
                  <a:tcPr marL="9098" marR="9098" marT="9098" marB="0" anchor="b">
                    <a:lnL>
                      <a:noFill/>
                    </a:lnL>
                    <a:lnR>
                      <a:noFill/>
                    </a:lnR>
                    <a:lnT>
                      <a:noFill/>
                    </a:lnT>
                    <a:lnB>
                      <a:noFill/>
                    </a:lnB>
                    <a:solidFill>
                      <a:srgbClr val="FFFFFF"/>
                    </a:solidFill>
                  </a:tcPr>
                </a:tc>
                <a:tc>
                  <a:txBody>
                    <a:bodyPr/>
                    <a:lstStyle/>
                    <a:p>
                      <a:pPr algn="l" fontAlgn="b"/>
                      <a:r>
                        <a:rPr lang="fr-FR" sz="1100" b="0" i="0" u="none" strike="noStrike" dirty="0">
                          <a:solidFill>
                            <a:srgbClr val="000000"/>
                          </a:solidFill>
                          <a:latin typeface="Calibri"/>
                        </a:rPr>
                        <a:t> </a:t>
                      </a:r>
                    </a:p>
                  </a:txBody>
                  <a:tcPr marL="9098" marR="9098" marT="9098" marB="0" anchor="b">
                    <a:lnL>
                      <a:noFill/>
                    </a:lnL>
                    <a:lnR>
                      <a:noFill/>
                    </a:lnR>
                    <a:lnT>
                      <a:noFill/>
                    </a:lnT>
                    <a:lnB>
                      <a:noFill/>
                    </a:lnB>
                    <a:solidFill>
                      <a:srgbClr val="FFFFFF"/>
                    </a:solidFill>
                  </a:tcPr>
                </a:tc>
                <a:tc>
                  <a:txBody>
                    <a:bodyPr/>
                    <a:lstStyle/>
                    <a:p>
                      <a:pPr algn="l" fontAlgn="b"/>
                      <a:r>
                        <a:rPr lang="fr-FR" sz="1100" b="0" i="0" u="none" strike="noStrike">
                          <a:solidFill>
                            <a:srgbClr val="000000"/>
                          </a:solidFill>
                          <a:latin typeface="Calibri"/>
                        </a:rPr>
                        <a:t> </a:t>
                      </a:r>
                    </a:p>
                  </a:txBody>
                  <a:tcPr marL="9098" marR="9098" marT="9098"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l" fontAlgn="ctr"/>
                      <a:r>
                        <a:rPr lang="fr-FR" sz="1100" b="1" i="0" u="none" strike="noStrike" dirty="0" smtClean="0">
                          <a:solidFill>
                            <a:srgbClr val="000000"/>
                          </a:solidFill>
                          <a:latin typeface="Arial"/>
                        </a:rPr>
                        <a:t> A </a:t>
                      </a:r>
                      <a:r>
                        <a:rPr lang="fr-FR" sz="1100" b="1" i="0" u="none" strike="noStrike" dirty="0">
                          <a:solidFill>
                            <a:srgbClr val="000000"/>
                          </a:solidFill>
                          <a:latin typeface="Arial"/>
                        </a:rPr>
                        <a:t>retirer</a:t>
                      </a:r>
                      <a:r>
                        <a:rPr lang="fr-FR" sz="1100" b="0" i="0" u="none" strike="noStrike" dirty="0">
                          <a:solidFill>
                            <a:srgbClr val="000000"/>
                          </a:solidFill>
                          <a:latin typeface="Arial"/>
                        </a:rPr>
                        <a:t> : dossiers des maitres d'ouvrage </a:t>
                      </a:r>
                      <a:r>
                        <a:rPr lang="fr-FR" sz="1100" b="0" i="0" u="none" strike="noStrike" dirty="0" smtClean="0">
                          <a:solidFill>
                            <a:srgbClr val="000000"/>
                          </a:solidFill>
                          <a:latin typeface="Arial"/>
                        </a:rPr>
                        <a:t>  non </a:t>
                      </a:r>
                      <a:r>
                        <a:rPr lang="fr-FR" sz="1100" b="0" i="0" u="none" strike="noStrike" dirty="0">
                          <a:solidFill>
                            <a:srgbClr val="000000"/>
                          </a:solidFill>
                          <a:latin typeface="Arial"/>
                        </a:rPr>
                        <a:t>habilités à SPLS, maitres d'ouvrage occasionnels porteurs de projets structures</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1200" b="1" i="0" u="none" strike="noStrike" dirty="0">
                          <a:solidFill>
                            <a:srgbClr val="000000"/>
                          </a:solidFill>
                          <a:latin typeface="Calibri"/>
                        </a:rPr>
                        <a:t>774</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1100" b="0" i="0" u="none" strike="noStrike">
                          <a:solidFill>
                            <a:srgbClr val="000000"/>
                          </a:solidFill>
                          <a:latin typeface="Calibri"/>
                        </a:rPr>
                        <a:t> </a:t>
                      </a:r>
                    </a:p>
                  </a:txBody>
                  <a:tcPr marL="9098" marR="9098" marT="9098" marB="0">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353763">
                <a:tc>
                  <a:txBody>
                    <a:bodyPr/>
                    <a:lstStyle/>
                    <a:p>
                      <a:pPr algn="l" fontAlgn="b"/>
                      <a:r>
                        <a:rPr lang="fr-FR" sz="1100" b="0" i="0" u="none" strike="noStrike">
                          <a:solidFill>
                            <a:srgbClr val="000000"/>
                          </a:solidFill>
                          <a:latin typeface="Calibri"/>
                        </a:rPr>
                        <a:t> </a:t>
                      </a:r>
                    </a:p>
                  </a:txBody>
                  <a:tcPr marL="9098" marR="9098" marT="9098" marB="0" anchor="b">
                    <a:lnL>
                      <a:noFill/>
                    </a:lnL>
                    <a:lnR>
                      <a:noFill/>
                    </a:lnR>
                    <a:lnT>
                      <a:noFill/>
                    </a:lnT>
                    <a:lnB>
                      <a:noFill/>
                    </a:lnB>
                    <a:solidFill>
                      <a:srgbClr val="FFFFFF"/>
                    </a:solidFill>
                  </a:tcPr>
                </a:tc>
                <a:tc>
                  <a:txBody>
                    <a:bodyPr/>
                    <a:lstStyle/>
                    <a:p>
                      <a:pPr algn="l" fontAlgn="b"/>
                      <a:r>
                        <a:rPr lang="fr-FR" sz="1100" b="0" i="0" u="none" strike="noStrike">
                          <a:solidFill>
                            <a:srgbClr val="000000"/>
                          </a:solidFill>
                          <a:latin typeface="Calibri"/>
                        </a:rPr>
                        <a:t> </a:t>
                      </a:r>
                    </a:p>
                  </a:txBody>
                  <a:tcPr marL="9098" marR="9098" marT="9098" marB="0" anchor="b">
                    <a:lnL>
                      <a:noFill/>
                    </a:lnL>
                    <a:lnR>
                      <a:noFill/>
                    </a:lnR>
                    <a:lnT>
                      <a:noFill/>
                    </a:lnT>
                    <a:lnB>
                      <a:noFill/>
                    </a:lnB>
                    <a:solidFill>
                      <a:srgbClr val="FFFFFF"/>
                    </a:solidFill>
                  </a:tcPr>
                </a:tc>
                <a:tc>
                  <a:txBody>
                    <a:bodyPr/>
                    <a:lstStyle/>
                    <a:p>
                      <a:pPr algn="l" fontAlgn="b"/>
                      <a:r>
                        <a:rPr lang="fr-FR" sz="1100" b="0" i="0" u="none" strike="noStrike">
                          <a:solidFill>
                            <a:srgbClr val="000000"/>
                          </a:solidFill>
                          <a:latin typeface="Calibri"/>
                        </a:rPr>
                        <a:t> </a:t>
                      </a:r>
                    </a:p>
                  </a:txBody>
                  <a:tcPr marL="9098" marR="9098" marT="9098"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l" fontAlgn="ctr"/>
                      <a:r>
                        <a:rPr lang="fr-FR" sz="1100" b="0" i="0" u="none" strike="noStrike" dirty="0" smtClean="0">
                          <a:solidFill>
                            <a:srgbClr val="000000"/>
                          </a:solidFill>
                          <a:latin typeface="Arial"/>
                        </a:rPr>
                        <a:t> financé </a:t>
                      </a:r>
                      <a:r>
                        <a:rPr lang="fr-FR" sz="1100" b="0" i="0" u="none" strike="noStrike" dirty="0">
                          <a:solidFill>
                            <a:srgbClr val="000000"/>
                          </a:solidFill>
                          <a:latin typeface="Arial"/>
                        </a:rPr>
                        <a:t>GALION périmètre SPLS</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fr-FR"/>
                    </a:p>
                  </a:txBody>
                  <a:tcPr/>
                </a:tc>
                <a:tc hMerge="1">
                  <a:txBody>
                    <a:bodyPr/>
                    <a:lstStyle/>
                    <a:p>
                      <a:endParaRPr lang="fr-FR"/>
                    </a:p>
                  </a:txBody>
                  <a:tcPr/>
                </a:tc>
                <a:tc>
                  <a:txBody>
                    <a:bodyPr/>
                    <a:lstStyle/>
                    <a:p>
                      <a:pPr algn="ctr" fontAlgn="ctr"/>
                      <a:r>
                        <a:rPr lang="fr-FR" sz="1200" b="1" i="0" u="none" strike="noStrike" dirty="0">
                          <a:solidFill>
                            <a:srgbClr val="000000"/>
                          </a:solidFill>
                          <a:latin typeface="Calibri"/>
                        </a:rPr>
                        <a:t>6 085</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fr-FR" sz="1100" b="0" i="0" u="none" strike="noStrike">
                          <a:solidFill>
                            <a:srgbClr val="000000"/>
                          </a:solidFill>
                          <a:latin typeface="Calibri"/>
                        </a:rPr>
                        <a:t> </a:t>
                      </a:r>
                    </a:p>
                  </a:txBody>
                  <a:tcPr marL="9098" marR="9098" marT="9098" marB="0">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381000">
                <a:tc>
                  <a:txBody>
                    <a:bodyPr/>
                    <a:lstStyle/>
                    <a:p>
                      <a:pPr algn="l" fontAlgn="b"/>
                      <a:r>
                        <a:rPr lang="fr-FR" sz="1100" b="0" i="0" u="none" strike="noStrike">
                          <a:solidFill>
                            <a:srgbClr val="000000"/>
                          </a:solidFill>
                          <a:latin typeface="Calibri"/>
                        </a:rPr>
                        <a:t> </a:t>
                      </a:r>
                    </a:p>
                  </a:txBody>
                  <a:tcPr marL="9098" marR="9098" marT="9098" marB="0" anchor="b">
                    <a:lnL>
                      <a:noFill/>
                    </a:lnL>
                    <a:lnR>
                      <a:noFill/>
                    </a:lnR>
                    <a:lnT>
                      <a:noFill/>
                    </a:lnT>
                    <a:lnB>
                      <a:noFill/>
                    </a:lnB>
                    <a:solidFill>
                      <a:srgbClr val="FFFFFF"/>
                    </a:solidFill>
                  </a:tcPr>
                </a:tc>
                <a:tc>
                  <a:txBody>
                    <a:bodyPr/>
                    <a:lstStyle/>
                    <a:p>
                      <a:pPr algn="l" fontAlgn="b"/>
                      <a:r>
                        <a:rPr lang="fr-FR" sz="1100" b="0" i="0" u="none" strike="noStrike">
                          <a:solidFill>
                            <a:srgbClr val="000000"/>
                          </a:solidFill>
                          <a:latin typeface="Calibri"/>
                        </a:rPr>
                        <a:t> </a:t>
                      </a:r>
                    </a:p>
                  </a:txBody>
                  <a:tcPr marL="9098" marR="9098" marT="9098" marB="0" anchor="b">
                    <a:lnL>
                      <a:noFill/>
                    </a:lnL>
                    <a:lnR>
                      <a:noFill/>
                    </a:lnR>
                    <a:lnT>
                      <a:noFill/>
                    </a:lnT>
                    <a:lnB>
                      <a:noFill/>
                    </a:lnB>
                    <a:solidFill>
                      <a:srgbClr val="FFFFFF"/>
                    </a:solidFill>
                  </a:tcPr>
                </a:tc>
                <a:tc>
                  <a:txBody>
                    <a:bodyPr/>
                    <a:lstStyle/>
                    <a:p>
                      <a:pPr algn="l" fontAlgn="b"/>
                      <a:r>
                        <a:rPr lang="fr-FR" sz="1100" b="0" i="0" u="none" strike="noStrike">
                          <a:solidFill>
                            <a:srgbClr val="000000"/>
                          </a:solidFill>
                          <a:latin typeface="Calibri"/>
                        </a:rPr>
                        <a:t> </a:t>
                      </a:r>
                    </a:p>
                  </a:txBody>
                  <a:tcPr marL="9098" marR="9098" marT="9098"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l" fontAlgn="ctr"/>
                      <a:r>
                        <a:rPr lang="fr-FR" sz="1100" b="1" i="0" u="none" strike="noStrike" dirty="0" smtClean="0">
                          <a:solidFill>
                            <a:srgbClr val="000000"/>
                          </a:solidFill>
                          <a:latin typeface="Calibri"/>
                        </a:rPr>
                        <a:t> % </a:t>
                      </a:r>
                      <a:r>
                        <a:rPr lang="fr-FR" sz="1100" b="1" i="0" u="none" strike="noStrike" dirty="0">
                          <a:solidFill>
                            <a:srgbClr val="000000"/>
                          </a:solidFill>
                          <a:latin typeface="Calibri"/>
                        </a:rPr>
                        <a:t>financé GALION 2014 "périmètre SPLS"</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fr-FR"/>
                    </a:p>
                  </a:txBody>
                  <a:tcPr/>
                </a:tc>
                <a:tc hMerge="1">
                  <a:txBody>
                    <a:bodyPr/>
                    <a:lstStyle/>
                    <a:p>
                      <a:endParaRPr lang="fr-FR"/>
                    </a:p>
                  </a:txBody>
                  <a:tcPr/>
                </a:tc>
                <a:tc>
                  <a:txBody>
                    <a:bodyPr/>
                    <a:lstStyle/>
                    <a:p>
                      <a:pPr algn="ctr" fontAlgn="ctr"/>
                      <a:r>
                        <a:rPr lang="fr-FR" sz="1200" b="1" i="0" u="none" strike="noStrike" dirty="0">
                          <a:solidFill>
                            <a:srgbClr val="000000"/>
                          </a:solidFill>
                          <a:latin typeface="Calibri"/>
                        </a:rPr>
                        <a:t>94,1%</a:t>
                      </a:r>
                    </a:p>
                  </a:txBody>
                  <a:tcPr marL="9098" marR="9098" marT="90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t"/>
                      <a:r>
                        <a:rPr lang="fr-FR" sz="1100" b="0" i="0" u="none" strike="noStrike" dirty="0">
                          <a:solidFill>
                            <a:srgbClr val="000000"/>
                          </a:solidFill>
                          <a:latin typeface="Calibri"/>
                        </a:rPr>
                        <a:t> </a:t>
                      </a:r>
                    </a:p>
                  </a:txBody>
                  <a:tcPr marL="9098" marR="9098" marT="9098" marB="0">
                    <a:lnL w="6350" cap="flat" cmpd="sng" algn="ctr">
                      <a:solidFill>
                        <a:srgbClr val="000000"/>
                      </a:solidFill>
                      <a:prstDash val="solid"/>
                      <a:round/>
                      <a:headEnd type="none" w="med" len="med"/>
                      <a:tailEnd type="none" w="med" len="med"/>
                    </a:lnL>
                    <a:lnR>
                      <a:noFill/>
                    </a:lnR>
                    <a:lnT>
                      <a:noFill/>
                    </a:lnT>
                    <a:lnB>
                      <a:noFill/>
                    </a:lnB>
                    <a:solidFill>
                      <a:srgbClr val="FFFFFF"/>
                    </a:solidFill>
                  </a:tcPr>
                </a:tc>
              </a:tr>
            </a:tbl>
          </a:graphicData>
        </a:graphic>
      </p:graphicFrame>
      <p:sp>
        <p:nvSpPr>
          <p:cNvPr id="12" name="ZoneTexte 11"/>
          <p:cNvSpPr txBox="1"/>
          <p:nvPr/>
        </p:nvSpPr>
        <p:spPr>
          <a:xfrm>
            <a:off x="1765300" y="5911850"/>
            <a:ext cx="784860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b="1" dirty="0" smtClean="0"/>
              <a:t>Collecte 2015 : 5 500 PLUS/PLAI/PLS dont 4 700 PLUS/PLAI</a:t>
            </a:r>
            <a:endParaRPr lang="fr-F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a:spLocks noGrp="1"/>
          </p:cNvSpPr>
          <p:nvPr>
            <p:ph type="sldNum" sz="quarter" idx="12"/>
          </p:nvPr>
        </p:nvSpPr>
        <p:spPr>
          <a:xfrm>
            <a:off x="9806028" y="7280536"/>
            <a:ext cx="152763" cy="138499"/>
          </a:xfrm>
        </p:spPr>
        <p:txBody>
          <a:bodyPr rtlCol="0"/>
          <a:lstStyle/>
          <a:p>
            <a:pPr marL="25400" fontAlgn="auto">
              <a:spcBef>
                <a:spcPts val="0"/>
              </a:spcBef>
              <a:spcAft>
                <a:spcPts val="0"/>
              </a:spcAft>
              <a:defRPr/>
            </a:pPr>
            <a:fld id="{28111442-6E68-4314-A877-007D981BDE14}" type="slidenum">
              <a:rPr spc="-5" dirty="0">
                <a:latin typeface="Times New Roman"/>
                <a:cs typeface="Times New Roman"/>
              </a:rPr>
              <a:pPr marL="25400" fontAlgn="auto">
                <a:spcBef>
                  <a:spcPts val="0"/>
                </a:spcBef>
                <a:spcAft>
                  <a:spcPts val="0"/>
                </a:spcAft>
                <a:defRPr/>
              </a:pPr>
              <a:t>5</a:t>
            </a:fld>
            <a:endParaRPr>
              <a:solidFill>
                <a:schemeClr val="tx1"/>
              </a:solidFill>
              <a:latin typeface="Times New Roman"/>
              <a:cs typeface="Times New Roman"/>
            </a:endParaRPr>
          </a:p>
        </p:txBody>
      </p:sp>
      <p:sp>
        <p:nvSpPr>
          <p:cNvPr id="11" name="Rectangle 10"/>
          <p:cNvSpPr/>
          <p:nvPr/>
        </p:nvSpPr>
        <p:spPr>
          <a:xfrm>
            <a:off x="393700" y="120650"/>
            <a:ext cx="10028432" cy="338554"/>
          </a:xfrm>
          <a:prstGeom prst="rect">
            <a:avLst/>
          </a:prstGeom>
        </p:spPr>
        <p:txBody>
          <a:bodyPr>
            <a:spAutoFit/>
          </a:bodyPr>
          <a:lstStyle/>
          <a:p>
            <a:pPr marL="677863" indent="-342900">
              <a:defRPr/>
            </a:pPr>
            <a:r>
              <a:rPr lang="fr-FR" sz="1600" b="1" dirty="0" smtClean="0">
                <a:solidFill>
                  <a:schemeClr val="accent6">
                    <a:lumMod val="50000"/>
                  </a:schemeClr>
                </a:solidFill>
                <a:latin typeface="+mn-lt"/>
                <a:ea typeface="Liberation Sans" pitchFamily="34" charset="0"/>
                <a:cs typeface="Liberation Sans" pitchFamily="34" charset="0"/>
              </a:rPr>
              <a:t>Collecte </a:t>
            </a:r>
            <a:r>
              <a:rPr lang="fr-FR" sz="1600" b="1" dirty="0">
                <a:solidFill>
                  <a:schemeClr val="accent6">
                    <a:lumMod val="50000"/>
                  </a:schemeClr>
                </a:solidFill>
                <a:latin typeface="+mn-lt"/>
                <a:ea typeface="Liberation Sans" pitchFamily="34" charset="0"/>
                <a:cs typeface="Liberation Sans" pitchFamily="34" charset="0"/>
              </a:rPr>
              <a:t>2014 en produits </a:t>
            </a:r>
            <a:r>
              <a:rPr lang="fr-FR" sz="1600" b="1" dirty="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rPr>
              <a:t>PLUS/PLAI</a:t>
            </a:r>
            <a:r>
              <a:rPr lang="fr-FR" sz="1600" b="1" dirty="0">
                <a:solidFill>
                  <a:schemeClr val="accent6">
                    <a:lumMod val="50000"/>
                  </a:schemeClr>
                </a:solidFill>
                <a:latin typeface="+mn-lt"/>
                <a:ea typeface="Liberation Sans" pitchFamily="34" charset="0"/>
                <a:cs typeface="Liberation Sans" pitchFamily="34" charset="0"/>
              </a:rPr>
              <a:t> </a:t>
            </a:r>
            <a:r>
              <a:rPr lang="fr-FR" sz="1600" b="1" dirty="0" smtClean="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rPr>
              <a:t>PAR TERRITOIRE DE GESTION</a:t>
            </a:r>
            <a:endParaRPr lang="fr-FR" sz="1600" b="1" dirty="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endParaRPr>
          </a:p>
        </p:txBody>
      </p:sp>
      <p:sp>
        <p:nvSpPr>
          <p:cNvPr id="9222" name="object 7"/>
          <p:cNvSpPr>
            <a:spLocks noChangeArrowheads="1"/>
          </p:cNvSpPr>
          <p:nvPr/>
        </p:nvSpPr>
        <p:spPr bwMode="auto">
          <a:xfrm>
            <a:off x="352703" y="6854248"/>
            <a:ext cx="10190181" cy="276999"/>
          </a:xfrm>
          <a:custGeom>
            <a:avLst/>
            <a:gdLst>
              <a:gd name="T0" fmla="*/ 0 w 7200900"/>
              <a:gd name="T1" fmla="*/ 0 h 323215"/>
              <a:gd name="T2" fmla="*/ 7200900 w 7200900"/>
              <a:gd name="T3" fmla="*/ 323215 h 323215"/>
            </a:gdLst>
            <a:ahLst/>
            <a:cxnLst/>
            <a:rect l="T0" t="T1" r="T2" b="T3"/>
            <a:pathLst>
              <a:path w="7200900" h="323215">
                <a:moveTo>
                  <a:pt x="0" y="323087"/>
                </a:moveTo>
                <a:lnTo>
                  <a:pt x="7200899" y="323087"/>
                </a:lnTo>
                <a:lnTo>
                  <a:pt x="7200899" y="0"/>
                </a:lnTo>
                <a:lnTo>
                  <a:pt x="0" y="0"/>
                </a:lnTo>
                <a:lnTo>
                  <a:pt x="0" y="323087"/>
                </a:lnTo>
                <a:close/>
              </a:path>
            </a:pathLst>
          </a:custGeom>
          <a:solidFill>
            <a:srgbClr val="F08100"/>
          </a:solidFill>
          <a:ln w="9525">
            <a:noFill/>
            <a:miter lim="800000"/>
            <a:headEnd/>
            <a:tailEnd/>
          </a:ln>
        </p:spPr>
        <p:txBody>
          <a:bodyPr lIns="0" tIns="0" rIns="0" bIns="0">
            <a:spAutoFit/>
          </a:bodyPr>
          <a:lstStyle/>
          <a:p>
            <a:endParaRPr lang="fr-FR">
              <a:latin typeface="Calibri" pitchFamily="34" charset="0"/>
            </a:endParaRPr>
          </a:p>
        </p:txBody>
      </p:sp>
      <p:sp>
        <p:nvSpPr>
          <p:cNvPr id="9223" name="object 8"/>
          <p:cNvSpPr>
            <a:spLocks noChangeArrowheads="1"/>
          </p:cNvSpPr>
          <p:nvPr/>
        </p:nvSpPr>
        <p:spPr bwMode="auto">
          <a:xfrm>
            <a:off x="350456" y="7077488"/>
            <a:ext cx="10190181" cy="276999"/>
          </a:xfrm>
          <a:prstGeom prst="rect">
            <a:avLst/>
          </a:prstGeom>
          <a:blipFill dpi="0" rotWithShape="1">
            <a:blip r:embed="rId2"/>
            <a:srcRect/>
            <a:stretch>
              <a:fillRect/>
            </a:stretch>
          </a:blipFill>
          <a:ln w="9525">
            <a:noFill/>
            <a:miter lim="800000"/>
            <a:headEnd/>
            <a:tailEnd/>
          </a:ln>
        </p:spPr>
        <p:txBody>
          <a:bodyPr lIns="0" tIns="0" rIns="0" bIns="0">
            <a:spAutoFit/>
          </a:bodyPr>
          <a:lstStyle/>
          <a:p>
            <a:endParaRPr lang="fr-FR">
              <a:latin typeface="Calibri" pitchFamily="34" charset="0"/>
            </a:endParaRPr>
          </a:p>
        </p:txBody>
      </p:sp>
      <p:sp>
        <p:nvSpPr>
          <p:cNvPr id="14" name="object 9"/>
          <p:cNvSpPr txBox="1"/>
          <p:nvPr/>
        </p:nvSpPr>
        <p:spPr>
          <a:xfrm>
            <a:off x="1033396" y="6913704"/>
            <a:ext cx="7451683" cy="446276"/>
          </a:xfrm>
          <a:prstGeom prst="rect">
            <a:avLst/>
          </a:prstGeom>
        </p:spPr>
        <p:txBody>
          <a:bodyPr lIns="0" tIns="0" rIns="0" bIns="0">
            <a:spAutoFit/>
          </a:bodyPr>
          <a:lstStyle/>
          <a:p>
            <a:pPr marL="12700" fontAlgn="auto">
              <a:spcBef>
                <a:spcPts val="0"/>
              </a:spcBef>
              <a:spcAft>
                <a:spcPts val="0"/>
              </a:spcAft>
              <a:defRPr/>
            </a:pPr>
            <a:r>
              <a:rPr sz="1000" spc="-5" dirty="0">
                <a:solidFill>
                  <a:srgbClr val="FFFFFF"/>
                </a:solidFill>
                <a:latin typeface="+mn-lt"/>
                <a:cs typeface="Liberation Sans"/>
              </a:rPr>
              <a:t>D</a:t>
            </a:r>
            <a:r>
              <a:rPr sz="1000" dirty="0">
                <a:solidFill>
                  <a:srgbClr val="FFFFFF"/>
                </a:solidFill>
                <a:latin typeface="+mn-lt"/>
                <a:cs typeface="Liberation Sans"/>
              </a:rPr>
              <a:t>ir</a:t>
            </a:r>
            <a:r>
              <a:rPr sz="1000" spc="-10" dirty="0">
                <a:solidFill>
                  <a:srgbClr val="FFFFFF"/>
                </a:solidFill>
                <a:latin typeface="+mn-lt"/>
                <a:cs typeface="Liberation Sans"/>
              </a:rPr>
              <a:t>ec</a:t>
            </a:r>
            <a:r>
              <a:rPr sz="1000" dirty="0">
                <a:solidFill>
                  <a:srgbClr val="FFFFFF"/>
                </a:solidFill>
                <a:latin typeface="+mn-lt"/>
                <a:cs typeface="Liberation Sans"/>
              </a:rPr>
              <a:t>ti</a:t>
            </a:r>
            <a:r>
              <a:rPr sz="1000" spc="-5" dirty="0">
                <a:solidFill>
                  <a:srgbClr val="FFFFFF"/>
                </a:solidFill>
                <a:latin typeface="+mn-lt"/>
                <a:cs typeface="Liberation Sans"/>
              </a:rPr>
              <a:t>o</a:t>
            </a:r>
            <a:r>
              <a:rPr sz="1000" dirty="0">
                <a:solidFill>
                  <a:srgbClr val="FFFFFF"/>
                </a:solidFill>
                <a:latin typeface="+mn-lt"/>
                <a:cs typeface="Liberation Sans"/>
              </a:rPr>
              <a:t>n</a:t>
            </a:r>
            <a:r>
              <a:rPr sz="1000" spc="20" dirty="0">
                <a:solidFill>
                  <a:srgbClr val="FFFFFF"/>
                </a:solidFill>
                <a:latin typeface="+mn-lt"/>
                <a:cs typeface="Times New Roman"/>
              </a:rPr>
              <a:t> </a:t>
            </a:r>
            <a:r>
              <a:rPr sz="1000" spc="-5" dirty="0">
                <a:solidFill>
                  <a:srgbClr val="FFFFFF"/>
                </a:solidFill>
                <a:latin typeface="+mn-lt"/>
                <a:cs typeface="Liberation Sans"/>
              </a:rPr>
              <a:t>R</a:t>
            </a:r>
            <a:r>
              <a:rPr sz="1000" spc="-10" dirty="0">
                <a:solidFill>
                  <a:srgbClr val="FFFFFF"/>
                </a:solidFill>
                <a:latin typeface="+mn-lt"/>
                <a:cs typeface="Liberation Sans"/>
              </a:rPr>
              <a:t>é</a:t>
            </a:r>
            <a:r>
              <a:rPr sz="1000" spc="-5" dirty="0">
                <a:solidFill>
                  <a:srgbClr val="FFFFFF"/>
                </a:solidFill>
                <a:latin typeface="+mn-lt"/>
                <a:cs typeface="Liberation Sans"/>
              </a:rPr>
              <a:t>g</a:t>
            </a:r>
            <a:r>
              <a:rPr sz="1000" dirty="0">
                <a:solidFill>
                  <a:srgbClr val="FFFFFF"/>
                </a:solidFill>
                <a:latin typeface="+mn-lt"/>
                <a:cs typeface="Liberation Sans"/>
              </a:rPr>
              <a:t>i</a:t>
            </a:r>
            <a:r>
              <a:rPr sz="1000" spc="-5" dirty="0">
                <a:solidFill>
                  <a:srgbClr val="FFFFFF"/>
                </a:solidFill>
                <a:latin typeface="+mn-lt"/>
                <a:cs typeface="Liberation Sans"/>
              </a:rPr>
              <a:t>on</a:t>
            </a:r>
            <a:r>
              <a:rPr sz="1000" spc="-10" dirty="0">
                <a:solidFill>
                  <a:srgbClr val="FFFFFF"/>
                </a:solidFill>
                <a:latin typeface="+mn-lt"/>
                <a:cs typeface="Liberation Sans"/>
              </a:rPr>
              <a:t>a</a:t>
            </a:r>
            <a:r>
              <a:rPr sz="1000" dirty="0">
                <a:solidFill>
                  <a:srgbClr val="FFFFFF"/>
                </a:solidFill>
                <a:latin typeface="+mn-lt"/>
                <a:cs typeface="Liberation Sans"/>
              </a:rPr>
              <a:t>le</a:t>
            </a:r>
            <a:r>
              <a:rPr sz="1000" spc="2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e</a:t>
            </a:r>
            <a:r>
              <a:rPr sz="1000" spc="20" dirty="0">
                <a:solidFill>
                  <a:srgbClr val="FFFFFF"/>
                </a:solidFill>
                <a:latin typeface="+mn-lt"/>
                <a:cs typeface="Times New Roman"/>
              </a:rPr>
              <a:t> </a:t>
            </a:r>
            <a:r>
              <a:rPr sz="1000" dirty="0">
                <a:solidFill>
                  <a:srgbClr val="FFFFFF"/>
                </a:solidFill>
                <a:latin typeface="+mn-lt"/>
                <a:cs typeface="Liberation Sans"/>
              </a:rPr>
              <a:t>l’</a:t>
            </a:r>
            <a:r>
              <a:rPr sz="1000" spc="-5" dirty="0">
                <a:solidFill>
                  <a:srgbClr val="FFFFFF"/>
                </a:solidFill>
                <a:latin typeface="+mn-lt"/>
                <a:cs typeface="Liberation Sans"/>
              </a:rPr>
              <a:t>E</a:t>
            </a:r>
            <a:r>
              <a:rPr sz="1000" spc="-10" dirty="0">
                <a:solidFill>
                  <a:srgbClr val="FFFFFF"/>
                </a:solidFill>
                <a:latin typeface="+mn-lt"/>
                <a:cs typeface="Liberation Sans"/>
              </a:rPr>
              <a:t>nv</a:t>
            </a:r>
            <a:r>
              <a:rPr sz="1000" dirty="0">
                <a:solidFill>
                  <a:srgbClr val="FFFFFF"/>
                </a:solidFill>
                <a:latin typeface="+mn-lt"/>
                <a:cs typeface="Liberation Sans"/>
              </a:rPr>
              <a:t>ir</a:t>
            </a:r>
            <a:r>
              <a:rPr sz="1000" spc="-5" dirty="0">
                <a:solidFill>
                  <a:srgbClr val="FFFFFF"/>
                </a:solidFill>
                <a:latin typeface="+mn-lt"/>
                <a:cs typeface="Liberation Sans"/>
              </a:rPr>
              <a:t>onn</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e</a:t>
            </a:r>
            <a:r>
              <a:rPr sz="1000" spc="20" dirty="0">
                <a:solidFill>
                  <a:srgbClr val="FFFFFF"/>
                </a:solidFill>
                <a:latin typeface="+mn-lt"/>
                <a:cs typeface="Times New Roman"/>
              </a:rPr>
              <a:t> </a:t>
            </a:r>
            <a:r>
              <a:rPr sz="1000" dirty="0">
                <a:solidFill>
                  <a:srgbClr val="FFFFFF"/>
                </a:solidFill>
                <a:latin typeface="+mn-lt"/>
                <a:cs typeface="Liberation Sans"/>
              </a:rPr>
              <a:t>l’</a:t>
            </a:r>
            <a:r>
              <a:rPr sz="1000" spc="-5" dirty="0">
                <a:solidFill>
                  <a:srgbClr val="FFFFFF"/>
                </a:solidFill>
                <a:latin typeface="+mn-lt"/>
                <a:cs typeface="Liberation Sans"/>
              </a:rPr>
              <a:t>Am</a:t>
            </a:r>
            <a:r>
              <a:rPr sz="1000" spc="-10" dirty="0">
                <a:solidFill>
                  <a:srgbClr val="FFFFFF"/>
                </a:solidFill>
                <a:latin typeface="+mn-lt"/>
                <a:cs typeface="Liberation Sans"/>
              </a:rPr>
              <a:t>é</a:t>
            </a:r>
            <a:r>
              <a:rPr sz="1000" spc="-5" dirty="0">
                <a:solidFill>
                  <a:srgbClr val="FFFFFF"/>
                </a:solidFill>
                <a:latin typeface="+mn-lt"/>
                <a:cs typeface="Liberation Sans"/>
              </a:rPr>
              <a:t>n</a:t>
            </a:r>
            <a:r>
              <a:rPr sz="1000" spc="-10" dirty="0">
                <a:solidFill>
                  <a:srgbClr val="FFFFFF"/>
                </a:solidFill>
                <a:latin typeface="+mn-lt"/>
                <a:cs typeface="Liberation Sans"/>
              </a:rPr>
              <a:t>a</a:t>
            </a:r>
            <a:r>
              <a:rPr sz="1000" spc="-5" dirty="0">
                <a:solidFill>
                  <a:srgbClr val="FFFFFF"/>
                </a:solidFill>
                <a:latin typeface="+mn-lt"/>
                <a:cs typeface="Liberation Sans"/>
              </a:rPr>
              <a:t>g</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10" dirty="0">
                <a:solidFill>
                  <a:srgbClr val="FFFFFF"/>
                </a:solidFill>
                <a:latin typeface="+mn-lt"/>
                <a:cs typeface="Liberation Sans"/>
              </a:rPr>
              <a:t>e</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u</a:t>
            </a:r>
            <a:r>
              <a:rPr sz="1000" spc="20" dirty="0">
                <a:solidFill>
                  <a:srgbClr val="FFFFFF"/>
                </a:solidFill>
                <a:latin typeface="+mn-lt"/>
                <a:cs typeface="Times New Roman"/>
              </a:rPr>
              <a:t> </a:t>
            </a:r>
            <a:r>
              <a:rPr sz="1000" spc="-5" dirty="0">
                <a:solidFill>
                  <a:srgbClr val="FFFFFF"/>
                </a:solidFill>
                <a:latin typeface="+mn-lt"/>
                <a:cs typeface="Liberation Sans"/>
              </a:rPr>
              <a:t>Log</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No</a:t>
            </a:r>
            <a:r>
              <a:rPr sz="1000" dirty="0">
                <a:solidFill>
                  <a:srgbClr val="FFFFFF"/>
                </a:solidFill>
                <a:latin typeface="+mn-lt"/>
                <a:cs typeface="Liberation Sans"/>
              </a:rPr>
              <a:t>rd</a:t>
            </a:r>
            <a:r>
              <a:rPr sz="1000" spc="20" dirty="0">
                <a:solidFill>
                  <a:srgbClr val="FFFFFF"/>
                </a:solidFill>
                <a:latin typeface="+mn-lt"/>
                <a:cs typeface="Times New Roman"/>
              </a:rPr>
              <a:t> </a:t>
            </a:r>
            <a:r>
              <a:rPr sz="1000" dirty="0">
                <a:solidFill>
                  <a:srgbClr val="FFFFFF"/>
                </a:solidFill>
                <a:latin typeface="+mn-lt"/>
                <a:cs typeface="Liberation Sans"/>
              </a:rPr>
              <a:t>–</a:t>
            </a:r>
            <a:r>
              <a:rPr sz="1000" spc="20" dirty="0">
                <a:solidFill>
                  <a:srgbClr val="FFFFFF"/>
                </a:solidFill>
                <a:latin typeface="+mn-lt"/>
                <a:cs typeface="Times New Roman"/>
              </a:rPr>
              <a:t> </a:t>
            </a:r>
            <a:r>
              <a:rPr sz="1000" spc="-5" dirty="0">
                <a:solidFill>
                  <a:srgbClr val="FFFFFF"/>
                </a:solidFill>
                <a:latin typeface="+mn-lt"/>
                <a:cs typeface="Liberation Sans"/>
              </a:rPr>
              <a:t>P</a:t>
            </a:r>
            <a:r>
              <a:rPr sz="1000" spc="-10" dirty="0">
                <a:solidFill>
                  <a:srgbClr val="FFFFFF"/>
                </a:solidFill>
                <a:latin typeface="+mn-lt"/>
                <a:cs typeface="Liberation Sans"/>
              </a:rPr>
              <a:t>as</a:t>
            </a:r>
            <a:r>
              <a:rPr sz="1000" dirty="0">
                <a:solidFill>
                  <a:srgbClr val="FFFFFF"/>
                </a:solidFill>
                <a:latin typeface="+mn-lt"/>
                <a:cs typeface="Liberation Sans"/>
              </a:rPr>
              <a:t>-</a:t>
            </a:r>
            <a:r>
              <a:rPr sz="1000" spc="-5" dirty="0">
                <a:solidFill>
                  <a:srgbClr val="FFFFFF"/>
                </a:solidFill>
                <a:latin typeface="+mn-lt"/>
                <a:cs typeface="Liberation Sans"/>
              </a:rPr>
              <a:t>d</a:t>
            </a:r>
            <a:r>
              <a:rPr sz="1000" spc="-10" dirty="0">
                <a:solidFill>
                  <a:srgbClr val="FFFFFF"/>
                </a:solidFill>
                <a:latin typeface="+mn-lt"/>
                <a:cs typeface="Liberation Sans"/>
              </a:rPr>
              <a:t>e</a:t>
            </a:r>
            <a:r>
              <a:rPr sz="1000" dirty="0">
                <a:solidFill>
                  <a:srgbClr val="FFFFFF"/>
                </a:solidFill>
                <a:latin typeface="+mn-lt"/>
                <a:cs typeface="Liberation Sans"/>
              </a:rPr>
              <a:t>-</a:t>
            </a:r>
            <a:r>
              <a:rPr sz="1000" spc="-5" dirty="0">
                <a:solidFill>
                  <a:srgbClr val="FFFFFF"/>
                </a:solidFill>
                <a:latin typeface="+mn-lt"/>
                <a:cs typeface="Liberation Sans"/>
              </a:rPr>
              <a:t>C</a:t>
            </a:r>
            <a:r>
              <a:rPr sz="1000" spc="-10" dirty="0">
                <a:solidFill>
                  <a:srgbClr val="FFFFFF"/>
                </a:solidFill>
                <a:latin typeface="+mn-lt"/>
                <a:cs typeface="Liberation Sans"/>
              </a:rPr>
              <a:t>a</a:t>
            </a:r>
            <a:r>
              <a:rPr sz="1000" dirty="0">
                <a:solidFill>
                  <a:srgbClr val="FFFFFF"/>
                </a:solidFill>
                <a:latin typeface="+mn-lt"/>
                <a:cs typeface="Liberation Sans"/>
              </a:rPr>
              <a:t>l</a:t>
            </a:r>
            <a:r>
              <a:rPr sz="1000" spc="-10" dirty="0">
                <a:solidFill>
                  <a:srgbClr val="FFFFFF"/>
                </a:solidFill>
                <a:latin typeface="+mn-lt"/>
                <a:cs typeface="Liberation Sans"/>
              </a:rPr>
              <a:t>a</a:t>
            </a:r>
            <a:r>
              <a:rPr sz="1000" dirty="0">
                <a:solidFill>
                  <a:srgbClr val="FFFFFF"/>
                </a:solidFill>
                <a:latin typeface="+mn-lt"/>
                <a:cs typeface="Liberation Sans"/>
              </a:rPr>
              <a:t>is</a:t>
            </a:r>
            <a:endParaRPr sz="1000" dirty="0">
              <a:latin typeface="+mn-lt"/>
              <a:cs typeface="Liberation Sans"/>
            </a:endParaRPr>
          </a:p>
          <a:p>
            <a:pPr fontAlgn="auto">
              <a:lnSpc>
                <a:spcPts val="400"/>
              </a:lnSpc>
              <a:spcBef>
                <a:spcPts val="33"/>
              </a:spcBef>
              <a:spcAft>
                <a:spcPts val="0"/>
              </a:spcAft>
              <a:defRPr/>
            </a:pPr>
            <a:endParaRPr sz="400" dirty="0">
              <a:latin typeface="+mn-lt"/>
            </a:endParaRPr>
          </a:p>
          <a:p>
            <a:pPr fontAlgn="auto">
              <a:lnSpc>
                <a:spcPts val="800"/>
              </a:lnSpc>
              <a:spcBef>
                <a:spcPts val="0"/>
              </a:spcBef>
              <a:spcAft>
                <a:spcPts val="0"/>
              </a:spcAft>
              <a:defRPr/>
            </a:pPr>
            <a:endParaRPr sz="800" dirty="0">
              <a:latin typeface="+mn-lt"/>
            </a:endParaRPr>
          </a:p>
          <a:p>
            <a:pPr marL="2425700" fontAlgn="auto">
              <a:spcBef>
                <a:spcPts val="0"/>
              </a:spcBef>
              <a:spcAft>
                <a:spcPts val="0"/>
              </a:spcAft>
              <a:defRPr/>
            </a:pPr>
            <a:r>
              <a:rPr sz="900" i="1" spc="-40" dirty="0">
                <a:solidFill>
                  <a:srgbClr val="FFFFFF"/>
                </a:solidFill>
                <a:latin typeface="+mn-lt"/>
                <a:cs typeface="Calibri"/>
                <a:hlinkClick r:id="rId3"/>
              </a:rPr>
              <a:t>www</a:t>
            </a:r>
            <a:r>
              <a:rPr sz="900" i="1" spc="15" dirty="0">
                <a:solidFill>
                  <a:srgbClr val="FFFFFF"/>
                </a:solidFill>
                <a:latin typeface="+mn-lt"/>
                <a:cs typeface="Calibri"/>
                <a:hlinkClick r:id="rId3"/>
              </a:rPr>
              <a:t>.</a:t>
            </a:r>
            <a:r>
              <a:rPr sz="900" i="1" spc="-40" dirty="0">
                <a:solidFill>
                  <a:srgbClr val="FFFFFF"/>
                </a:solidFill>
                <a:latin typeface="+mn-lt"/>
                <a:cs typeface="Calibri"/>
                <a:hlinkClick r:id="rId3"/>
              </a:rPr>
              <a:t>n</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rd</a:t>
            </a:r>
            <a:r>
              <a:rPr sz="900" i="1" dirty="0">
                <a:solidFill>
                  <a:srgbClr val="FFFFFF"/>
                </a:solidFill>
                <a:latin typeface="+mn-lt"/>
                <a:cs typeface="Calibri"/>
                <a:hlinkClick r:id="rId3"/>
              </a:rPr>
              <a:t>-</a:t>
            </a:r>
            <a:r>
              <a:rPr sz="900" i="1" spc="-35" dirty="0">
                <a:solidFill>
                  <a:srgbClr val="FFFFFF"/>
                </a:solidFill>
                <a:latin typeface="+mn-lt"/>
                <a:cs typeface="Calibri"/>
                <a:hlinkClick r:id="rId3"/>
              </a:rPr>
              <a:t>p</a:t>
            </a:r>
            <a:r>
              <a:rPr sz="900" i="1" spc="-40" dirty="0">
                <a:solidFill>
                  <a:srgbClr val="FFFFFF"/>
                </a:solidFill>
                <a:latin typeface="+mn-lt"/>
                <a:cs typeface="Calibri"/>
                <a:hlinkClick r:id="rId3"/>
              </a:rPr>
              <a:t>a</a:t>
            </a:r>
            <a:r>
              <a:rPr sz="900" i="1" spc="-20" dirty="0">
                <a:solidFill>
                  <a:srgbClr val="FFFFFF"/>
                </a:solidFill>
                <a:latin typeface="+mn-lt"/>
                <a:cs typeface="Calibri"/>
                <a:hlinkClick r:id="rId3"/>
              </a:rPr>
              <a:t>s</a:t>
            </a:r>
            <a:r>
              <a:rPr sz="900" i="1" dirty="0">
                <a:solidFill>
                  <a:srgbClr val="FFFFFF"/>
                </a:solidFill>
                <a:latin typeface="+mn-lt"/>
                <a:cs typeface="Calibri"/>
                <a:hlinkClick r:id="rId3"/>
              </a:rPr>
              <a:t>-</a:t>
            </a:r>
            <a:r>
              <a:rPr sz="900" i="1" spc="-40" dirty="0">
                <a:solidFill>
                  <a:srgbClr val="FFFFFF"/>
                </a:solidFill>
                <a:latin typeface="+mn-lt"/>
                <a:cs typeface="Calibri"/>
                <a:hlinkClick r:id="rId3"/>
              </a:rPr>
              <a:t>d</a:t>
            </a:r>
            <a:r>
              <a:rPr sz="900" i="1" spc="10" dirty="0">
                <a:solidFill>
                  <a:srgbClr val="FFFFFF"/>
                </a:solidFill>
                <a:latin typeface="+mn-lt"/>
                <a:cs typeface="Calibri"/>
                <a:hlinkClick r:id="rId3"/>
              </a:rPr>
              <a:t>e</a:t>
            </a:r>
            <a:r>
              <a:rPr sz="900" i="1" dirty="0">
                <a:solidFill>
                  <a:srgbClr val="FFFFFF"/>
                </a:solidFill>
                <a:latin typeface="+mn-lt"/>
                <a:cs typeface="Calibri"/>
                <a:hlinkClick r:id="rId3"/>
              </a:rPr>
              <a:t>-</a:t>
            </a:r>
            <a:r>
              <a:rPr sz="900" i="1" spc="-45" dirty="0">
                <a:solidFill>
                  <a:srgbClr val="FFFFFF"/>
                </a:solidFill>
                <a:latin typeface="+mn-lt"/>
                <a:cs typeface="Calibri"/>
                <a:hlinkClick r:id="rId3"/>
              </a:rPr>
              <a:t>c</a:t>
            </a:r>
            <a:r>
              <a:rPr sz="900" i="1" spc="-40" dirty="0">
                <a:solidFill>
                  <a:srgbClr val="FFFFFF"/>
                </a:solidFill>
                <a:latin typeface="+mn-lt"/>
                <a:cs typeface="Calibri"/>
                <a:hlinkClick r:id="rId3"/>
              </a:rPr>
              <a:t>a</a:t>
            </a:r>
            <a:r>
              <a:rPr sz="900" i="1" spc="5" dirty="0">
                <a:solidFill>
                  <a:srgbClr val="FFFFFF"/>
                </a:solidFill>
                <a:latin typeface="+mn-lt"/>
                <a:cs typeface="Calibri"/>
                <a:hlinkClick r:id="rId3"/>
              </a:rPr>
              <a:t>l</a:t>
            </a:r>
            <a:r>
              <a:rPr sz="900" i="1" spc="-40" dirty="0">
                <a:solidFill>
                  <a:srgbClr val="FFFFFF"/>
                </a:solidFill>
                <a:latin typeface="+mn-lt"/>
                <a:cs typeface="Calibri"/>
                <a:hlinkClick r:id="rId3"/>
              </a:rPr>
              <a:t>a</a:t>
            </a:r>
            <a:r>
              <a:rPr sz="900" i="1" spc="5" dirty="0">
                <a:solidFill>
                  <a:srgbClr val="FFFFFF"/>
                </a:solidFill>
                <a:latin typeface="+mn-lt"/>
                <a:cs typeface="Calibri"/>
                <a:hlinkClick r:id="rId3"/>
              </a:rPr>
              <a:t>i</a:t>
            </a:r>
            <a:r>
              <a:rPr sz="900" i="1" spc="-20" dirty="0">
                <a:solidFill>
                  <a:srgbClr val="FFFFFF"/>
                </a:solidFill>
                <a:latin typeface="+mn-lt"/>
                <a:cs typeface="Calibri"/>
                <a:hlinkClick r:id="rId3"/>
              </a:rPr>
              <a:t>s</a:t>
            </a:r>
            <a:r>
              <a:rPr sz="900" i="1" spc="15" dirty="0">
                <a:solidFill>
                  <a:srgbClr val="FFFFFF"/>
                </a:solidFill>
                <a:latin typeface="+mn-lt"/>
                <a:cs typeface="Calibri"/>
                <a:hlinkClick r:id="rId3"/>
              </a:rPr>
              <a:t>.</a:t>
            </a:r>
            <a:r>
              <a:rPr sz="900" i="1" spc="-40" dirty="0">
                <a:solidFill>
                  <a:srgbClr val="FFFFFF"/>
                </a:solidFill>
                <a:latin typeface="+mn-lt"/>
                <a:cs typeface="Calibri"/>
                <a:hlinkClick r:id="rId3"/>
              </a:rPr>
              <a:t>d</a:t>
            </a:r>
            <a:r>
              <a:rPr sz="900" i="1" spc="10" dirty="0">
                <a:solidFill>
                  <a:srgbClr val="FFFFFF"/>
                </a:solidFill>
                <a:latin typeface="+mn-lt"/>
                <a:cs typeface="Calibri"/>
                <a:hlinkClick r:id="rId3"/>
              </a:rPr>
              <a:t>e</a:t>
            </a:r>
            <a:r>
              <a:rPr sz="900" i="1" spc="-15" dirty="0">
                <a:solidFill>
                  <a:srgbClr val="FFFFFF"/>
                </a:solidFill>
                <a:latin typeface="+mn-lt"/>
                <a:cs typeface="Calibri"/>
                <a:hlinkClick r:id="rId3"/>
              </a:rPr>
              <a:t>v</a:t>
            </a:r>
            <a:r>
              <a:rPr sz="900" i="1" spc="10" dirty="0">
                <a:solidFill>
                  <a:srgbClr val="FFFFFF"/>
                </a:solidFill>
                <a:latin typeface="+mn-lt"/>
                <a:cs typeface="Calibri"/>
                <a:hlinkClick r:id="rId3"/>
              </a:rPr>
              <a:t>e</a:t>
            </a:r>
            <a:r>
              <a:rPr sz="900" i="1" spc="5" dirty="0">
                <a:solidFill>
                  <a:srgbClr val="FFFFFF"/>
                </a:solidFill>
                <a:latin typeface="+mn-lt"/>
                <a:cs typeface="Calibri"/>
                <a:hlinkClick r:id="rId3"/>
              </a:rPr>
              <a:t>l</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p</a:t>
            </a:r>
            <a:r>
              <a:rPr sz="900" i="1" spc="-35" dirty="0">
                <a:solidFill>
                  <a:srgbClr val="FFFFFF"/>
                </a:solidFill>
                <a:latin typeface="+mn-lt"/>
                <a:cs typeface="Calibri"/>
                <a:hlinkClick r:id="rId3"/>
              </a:rPr>
              <a:t>p</a:t>
            </a:r>
            <a:r>
              <a:rPr sz="900" i="1" spc="10" dirty="0">
                <a:solidFill>
                  <a:srgbClr val="FFFFFF"/>
                </a:solidFill>
                <a:latin typeface="+mn-lt"/>
                <a:cs typeface="Calibri"/>
                <a:hlinkClick r:id="rId3"/>
              </a:rPr>
              <a:t>e</a:t>
            </a:r>
            <a:r>
              <a:rPr sz="900" i="1" spc="-60" dirty="0">
                <a:solidFill>
                  <a:srgbClr val="FFFFFF"/>
                </a:solidFill>
                <a:latin typeface="+mn-lt"/>
                <a:cs typeface="Calibri"/>
                <a:hlinkClick r:id="rId3"/>
              </a:rPr>
              <a:t>m</a:t>
            </a:r>
            <a:r>
              <a:rPr sz="900" i="1" spc="10" dirty="0">
                <a:solidFill>
                  <a:srgbClr val="FFFFFF"/>
                </a:solidFill>
                <a:latin typeface="+mn-lt"/>
                <a:cs typeface="Calibri"/>
                <a:hlinkClick r:id="rId3"/>
              </a:rPr>
              <a:t>e</a:t>
            </a:r>
            <a:r>
              <a:rPr sz="900" i="1" spc="-40" dirty="0">
                <a:solidFill>
                  <a:srgbClr val="FFFFFF"/>
                </a:solidFill>
                <a:latin typeface="+mn-lt"/>
                <a:cs typeface="Calibri"/>
                <a:hlinkClick r:id="rId3"/>
              </a:rPr>
              <a:t>n</a:t>
            </a:r>
            <a:r>
              <a:rPr sz="900" i="1" spc="-20" dirty="0">
                <a:solidFill>
                  <a:srgbClr val="FFFFFF"/>
                </a:solidFill>
                <a:latin typeface="+mn-lt"/>
                <a:cs typeface="Calibri"/>
                <a:hlinkClick r:id="rId3"/>
              </a:rPr>
              <a:t>t</a:t>
            </a:r>
            <a:r>
              <a:rPr sz="900" i="1" dirty="0">
                <a:solidFill>
                  <a:srgbClr val="FFFFFF"/>
                </a:solidFill>
                <a:latin typeface="+mn-lt"/>
                <a:cs typeface="Calibri"/>
                <a:hlinkClick r:id="rId3"/>
              </a:rPr>
              <a:t>-</a:t>
            </a:r>
            <a:r>
              <a:rPr sz="900" i="1" spc="-40" dirty="0">
                <a:solidFill>
                  <a:srgbClr val="FFFFFF"/>
                </a:solidFill>
                <a:latin typeface="+mn-lt"/>
                <a:cs typeface="Calibri"/>
                <a:hlinkClick r:id="rId3"/>
              </a:rPr>
              <a:t>durab</a:t>
            </a:r>
            <a:r>
              <a:rPr sz="900" i="1" spc="5" dirty="0">
                <a:solidFill>
                  <a:srgbClr val="FFFFFF"/>
                </a:solidFill>
                <a:latin typeface="+mn-lt"/>
                <a:cs typeface="Calibri"/>
                <a:hlinkClick r:id="rId3"/>
              </a:rPr>
              <a:t>l</a:t>
            </a:r>
            <a:r>
              <a:rPr sz="900" i="1" spc="10" dirty="0">
                <a:solidFill>
                  <a:srgbClr val="FFFFFF"/>
                </a:solidFill>
                <a:latin typeface="+mn-lt"/>
                <a:cs typeface="Calibri"/>
                <a:hlinkClick r:id="rId3"/>
              </a:rPr>
              <a:t>e</a:t>
            </a:r>
            <a:r>
              <a:rPr sz="900" i="1" spc="15" dirty="0">
                <a:solidFill>
                  <a:srgbClr val="FFFFFF"/>
                </a:solidFill>
                <a:latin typeface="+mn-lt"/>
                <a:cs typeface="Calibri"/>
                <a:hlinkClick r:id="rId3"/>
              </a:rPr>
              <a:t>.</a:t>
            </a:r>
            <a:r>
              <a:rPr sz="900" i="1" spc="-35" dirty="0">
                <a:solidFill>
                  <a:srgbClr val="FFFFFF"/>
                </a:solidFill>
                <a:latin typeface="+mn-lt"/>
                <a:cs typeface="Calibri"/>
                <a:hlinkClick r:id="rId3"/>
              </a:rPr>
              <a:t>g</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u</a:t>
            </a:r>
            <a:r>
              <a:rPr sz="900" i="1" spc="-15" dirty="0">
                <a:solidFill>
                  <a:srgbClr val="FFFFFF"/>
                </a:solidFill>
                <a:latin typeface="+mn-lt"/>
                <a:cs typeface="Calibri"/>
                <a:hlinkClick r:id="rId3"/>
              </a:rPr>
              <a:t>v</a:t>
            </a:r>
            <a:r>
              <a:rPr sz="900" i="1" spc="15" dirty="0">
                <a:solidFill>
                  <a:srgbClr val="FFFFFF"/>
                </a:solidFill>
                <a:latin typeface="+mn-lt"/>
                <a:cs typeface="Calibri"/>
                <a:hlinkClick r:id="rId3"/>
              </a:rPr>
              <a:t>.</a:t>
            </a:r>
            <a:r>
              <a:rPr sz="900" i="1" spc="-5" dirty="0">
                <a:solidFill>
                  <a:srgbClr val="FFFFFF"/>
                </a:solidFill>
                <a:latin typeface="+mn-lt"/>
                <a:cs typeface="Calibri"/>
                <a:hlinkClick r:id="rId3"/>
              </a:rPr>
              <a:t>f</a:t>
            </a:r>
            <a:r>
              <a:rPr sz="900" i="1" spc="-50" dirty="0">
                <a:solidFill>
                  <a:srgbClr val="FFFFFF"/>
                </a:solidFill>
                <a:latin typeface="+mn-lt"/>
                <a:cs typeface="Calibri"/>
                <a:hlinkClick r:id="rId3"/>
              </a:rPr>
              <a:t>r</a:t>
            </a:r>
            <a:endParaRPr sz="900" dirty="0">
              <a:latin typeface="+mn-lt"/>
              <a:cs typeface="Calibri"/>
            </a:endParaRPr>
          </a:p>
        </p:txBody>
      </p:sp>
      <p:sp>
        <p:nvSpPr>
          <p:cNvPr id="15" name="Rectangle 14"/>
          <p:cNvSpPr/>
          <p:nvPr/>
        </p:nvSpPr>
        <p:spPr>
          <a:xfrm>
            <a:off x="817730" y="655136"/>
            <a:ext cx="9381437" cy="276999"/>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marL="12700" algn="ctr">
              <a:defRPr/>
            </a:pPr>
            <a:r>
              <a:rPr lang="fr-FR" sz="1200" b="1" dirty="0">
                <a:solidFill>
                  <a:srgbClr val="760053"/>
                </a:solidFill>
                <a:ea typeface="Calibri" pitchFamily="34" charset="0"/>
                <a:cs typeface="Calibri" pitchFamily="34" charset="0"/>
              </a:rPr>
              <a:t>Bilan </a:t>
            </a:r>
            <a:r>
              <a:rPr lang="fr-FR" sz="1200" b="1" dirty="0" smtClean="0">
                <a:solidFill>
                  <a:srgbClr val="760053"/>
                </a:solidFill>
                <a:ea typeface="Calibri" pitchFamily="34" charset="0"/>
                <a:cs typeface="Calibri" pitchFamily="34" charset="0"/>
              </a:rPr>
              <a:t>2014 de </a:t>
            </a:r>
            <a:r>
              <a:rPr lang="fr-FR" sz="1200" b="1" dirty="0">
                <a:solidFill>
                  <a:srgbClr val="760053"/>
                </a:solidFill>
                <a:ea typeface="Calibri" pitchFamily="34" charset="0"/>
                <a:cs typeface="Calibri" pitchFamily="34" charset="0"/>
              </a:rPr>
              <a:t>la saisie sous le portail SPLS par territoire de gestion </a:t>
            </a:r>
            <a:r>
              <a:rPr lang="fr-FR" sz="1200" b="1" dirty="0" smtClean="0">
                <a:solidFill>
                  <a:srgbClr val="760053"/>
                </a:solidFill>
                <a:ea typeface="Calibri" pitchFamily="34" charset="0"/>
                <a:cs typeface="Calibri" pitchFamily="34" charset="0"/>
              </a:rPr>
              <a:t>(données du 16/01/2015)</a:t>
            </a:r>
          </a:p>
        </p:txBody>
      </p:sp>
      <p:sp>
        <p:nvSpPr>
          <p:cNvPr id="9226" name="object 3"/>
          <p:cNvSpPr>
            <a:spLocks noChangeArrowheads="1"/>
          </p:cNvSpPr>
          <p:nvPr/>
        </p:nvSpPr>
        <p:spPr bwMode="auto">
          <a:xfrm flipV="1">
            <a:off x="817730" y="439749"/>
            <a:ext cx="9381437" cy="107694"/>
          </a:xfrm>
          <a:custGeom>
            <a:avLst/>
            <a:gdLst>
              <a:gd name="T0" fmla="*/ 0 w 8914130"/>
              <a:gd name="T1" fmla="*/ 0 h 152406"/>
              <a:gd name="T2" fmla="*/ 8914130 w 8914130"/>
              <a:gd name="T3" fmla="*/ 0 h 152406"/>
            </a:gdLst>
            <a:ahLst/>
            <a:cxnLst/>
            <a:rect l="T0" t="T1" r="T2" b="T3"/>
            <a:pathLst>
              <a:path w="8914130" h="152406">
                <a:moveTo>
                  <a:pt x="0" y="0"/>
                </a:moveTo>
                <a:lnTo>
                  <a:pt x="8913812" y="0"/>
                </a:lnTo>
              </a:path>
            </a:pathLst>
          </a:custGeom>
          <a:noFill/>
          <a:ln w="16509">
            <a:solidFill>
              <a:srgbClr val="FFC000"/>
            </a:solidFill>
            <a:miter lim="800000"/>
            <a:headEnd/>
            <a:tailEnd/>
          </a:ln>
        </p:spPr>
        <p:txBody>
          <a:bodyPr lIns="0" tIns="0" rIns="0" bIns="0">
            <a:spAutoFit/>
          </a:bodyPr>
          <a:lstStyle/>
          <a:p>
            <a:endParaRPr lang="fr-FR">
              <a:latin typeface="Calibri" pitchFamily="34" charset="0"/>
            </a:endParaRPr>
          </a:p>
        </p:txBody>
      </p:sp>
      <p:sp>
        <p:nvSpPr>
          <p:cNvPr id="9227" name="object 2"/>
          <p:cNvSpPr>
            <a:spLocks noChangeArrowheads="1"/>
          </p:cNvSpPr>
          <p:nvPr/>
        </p:nvSpPr>
        <p:spPr bwMode="auto">
          <a:xfrm>
            <a:off x="817730" y="601289"/>
            <a:ext cx="9381437" cy="32533"/>
          </a:xfrm>
          <a:custGeom>
            <a:avLst/>
            <a:gdLst>
              <a:gd name="T0" fmla="*/ 0 w 8914130"/>
              <a:gd name="T1" fmla="*/ 0 h 45719"/>
              <a:gd name="T2" fmla="*/ 8914130 w 8914130"/>
              <a:gd name="T3" fmla="*/ 0 h 45719"/>
            </a:gdLst>
            <a:ahLst/>
            <a:cxnLst/>
            <a:rect l="T0" t="T1" r="T2" b="T3"/>
            <a:pathLst>
              <a:path w="8914130" h="45719">
                <a:moveTo>
                  <a:pt x="0" y="0"/>
                </a:moveTo>
                <a:lnTo>
                  <a:pt x="8913812" y="0"/>
                </a:lnTo>
              </a:path>
            </a:pathLst>
          </a:custGeom>
          <a:noFill/>
          <a:ln w="46990">
            <a:solidFill>
              <a:srgbClr val="FFC000"/>
            </a:solidFill>
            <a:miter lim="800000"/>
            <a:headEnd/>
            <a:tailEnd/>
          </a:ln>
        </p:spPr>
        <p:txBody>
          <a:bodyPr lIns="0" tIns="0" rIns="0" bIns="0">
            <a:spAutoFit/>
          </a:bodyPr>
          <a:lstStyle/>
          <a:p>
            <a:endParaRPr lang="fr-FR">
              <a:latin typeface="Calibri" pitchFamily="34" charset="0"/>
            </a:endParaRPr>
          </a:p>
        </p:txBody>
      </p:sp>
      <p:sp>
        <p:nvSpPr>
          <p:cNvPr id="21" name="ZoneTexte 20"/>
          <p:cNvSpPr txBox="1"/>
          <p:nvPr/>
        </p:nvSpPr>
        <p:spPr>
          <a:xfrm>
            <a:off x="5956300" y="1187450"/>
            <a:ext cx="2264485" cy="95410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auto">
              <a:spcBef>
                <a:spcPts val="0"/>
              </a:spcBef>
              <a:spcAft>
                <a:spcPts val="0"/>
              </a:spcAft>
              <a:defRPr sz="800" b="1" i="0" u="none" strike="noStrike" kern="1200" baseline="0">
                <a:solidFill>
                  <a:sysClr val="windowText" lastClr="000000"/>
                </a:solidFill>
                <a:latin typeface="+mn-lt"/>
                <a:ea typeface="+mn-ea"/>
                <a:cs typeface="+mn-cs"/>
              </a:defRPr>
            </a:pPr>
            <a:r>
              <a:rPr lang="fr-FR" sz="1400" b="1" dirty="0" smtClean="0">
                <a:solidFill>
                  <a:schemeClr val="bg1"/>
                </a:solidFill>
              </a:rPr>
              <a:t>95% des logements PLUS/PLAI financés en 2014 </a:t>
            </a:r>
          </a:p>
          <a:p>
            <a:pPr fontAlgn="auto">
              <a:spcBef>
                <a:spcPts val="0"/>
              </a:spcBef>
              <a:spcAft>
                <a:spcPts val="0"/>
              </a:spcAft>
              <a:defRPr sz="800" b="1" i="0" u="none" strike="noStrike" kern="1200" baseline="0">
                <a:solidFill>
                  <a:sysClr val="windowText" lastClr="000000"/>
                </a:solidFill>
                <a:latin typeface="+mn-lt"/>
                <a:ea typeface="+mn-ea"/>
                <a:cs typeface="+mn-cs"/>
              </a:defRPr>
            </a:pPr>
            <a:r>
              <a:rPr lang="fr-FR" sz="1400" b="1" dirty="0" smtClean="0">
                <a:solidFill>
                  <a:schemeClr val="bg1"/>
                </a:solidFill>
              </a:rPr>
              <a:t>ont été saisis par les MOA HLM via le portail SPLS</a:t>
            </a:r>
            <a:endParaRPr lang="fr-FR" sz="1400" b="1" dirty="0">
              <a:solidFill>
                <a:schemeClr val="bg1"/>
              </a:solidFill>
            </a:endParaRPr>
          </a:p>
        </p:txBody>
      </p:sp>
      <p:sp>
        <p:nvSpPr>
          <p:cNvPr id="22" name="ZoneTexte 21"/>
          <p:cNvSpPr txBox="1"/>
          <p:nvPr/>
        </p:nvSpPr>
        <p:spPr>
          <a:xfrm>
            <a:off x="774700" y="6140450"/>
            <a:ext cx="6577789" cy="553998"/>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sz="900" b="1" i="0" u="none" strike="noStrike" kern="1200" baseline="0">
                <a:solidFill>
                  <a:prstClr val="black"/>
                </a:solidFill>
                <a:latin typeface="+mn-lt"/>
                <a:ea typeface="+mn-ea"/>
                <a:cs typeface="+mn-cs"/>
              </a:defRPr>
            </a:pPr>
            <a:r>
              <a:rPr lang="fr-FR" sz="1000" b="1" dirty="0">
                <a:solidFill>
                  <a:srgbClr val="FF0000"/>
                </a:solidFill>
              </a:rPr>
              <a:t>Ce bilan ne </a:t>
            </a:r>
            <a:r>
              <a:rPr lang="fr-FR" sz="1000" b="1" dirty="0" smtClean="0">
                <a:solidFill>
                  <a:srgbClr val="FF0000"/>
                </a:solidFill>
              </a:rPr>
              <a:t>comprend pas les demandes </a:t>
            </a:r>
            <a:r>
              <a:rPr lang="fr-FR" sz="1000" b="1" dirty="0" smtClean="0">
                <a:solidFill>
                  <a:prstClr val="black"/>
                </a:solidFill>
              </a:rPr>
              <a:t> des MOA non habilités à SPLS, MOA occasionnels, porteurs de projets structures, nombreux en 2014, dont les demandes ont été saisies directement par les gestionnaires dans GALION  --&gt;  PIA (125LLS), EHPAD (177LLS),  AAP PLAI (120LLS),  Rés. Soc. (127 PLAI)…</a:t>
            </a:r>
          </a:p>
        </p:txBody>
      </p:sp>
      <p:graphicFrame>
        <p:nvGraphicFramePr>
          <p:cNvPr id="16" name="Graphique 15"/>
          <p:cNvGraphicFramePr>
            <a:graphicFrameLocks/>
          </p:cNvGraphicFramePr>
          <p:nvPr/>
        </p:nvGraphicFramePr>
        <p:xfrm>
          <a:off x="774700" y="1111250"/>
          <a:ext cx="4924425" cy="4800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Graphique 22"/>
          <p:cNvGraphicFramePr>
            <a:graphicFrameLocks/>
          </p:cNvGraphicFramePr>
          <p:nvPr/>
        </p:nvGraphicFramePr>
        <p:xfrm>
          <a:off x="8470900" y="1111250"/>
          <a:ext cx="1685924" cy="4381500"/>
        </p:xfrm>
        <a:graphic>
          <a:graphicData uri="http://schemas.openxmlformats.org/drawingml/2006/chart">
            <c:chart xmlns:c="http://schemas.openxmlformats.org/drawingml/2006/chart" xmlns:r="http://schemas.openxmlformats.org/officeDocument/2006/relationships" r:id="rId5"/>
          </a:graphicData>
        </a:graphic>
      </p:graphicFrame>
      <p:sp>
        <p:nvSpPr>
          <p:cNvPr id="24" name="ZoneTexte 23"/>
          <p:cNvSpPr txBox="1"/>
          <p:nvPr/>
        </p:nvSpPr>
        <p:spPr>
          <a:xfrm>
            <a:off x="5956300" y="2559050"/>
            <a:ext cx="2264485" cy="73866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fontAlgn="auto">
              <a:spcBef>
                <a:spcPts val="0"/>
              </a:spcBef>
              <a:spcAft>
                <a:spcPts val="0"/>
              </a:spcAft>
              <a:defRPr sz="800" b="1" i="0" u="none" strike="noStrike" kern="1200" baseline="0">
                <a:solidFill>
                  <a:sysClr val="windowText" lastClr="000000"/>
                </a:solidFill>
                <a:latin typeface="+mn-lt"/>
                <a:ea typeface="+mn-ea"/>
                <a:cs typeface="+mn-cs"/>
              </a:defRPr>
            </a:pPr>
            <a:r>
              <a:rPr lang="fr-FR" sz="1400" b="1" dirty="0" smtClean="0">
                <a:solidFill>
                  <a:schemeClr val="bg1"/>
                </a:solidFill>
              </a:rPr>
              <a:t>10 territoires sur 12 </a:t>
            </a:r>
          </a:p>
          <a:p>
            <a:pPr algn="ctr" fontAlgn="auto">
              <a:spcBef>
                <a:spcPts val="0"/>
              </a:spcBef>
              <a:spcAft>
                <a:spcPts val="0"/>
              </a:spcAft>
              <a:defRPr sz="800" b="1" i="0" u="none" strike="noStrike" kern="1200" baseline="0">
                <a:solidFill>
                  <a:sysClr val="windowText" lastClr="000000"/>
                </a:solidFill>
                <a:latin typeface="+mn-lt"/>
                <a:ea typeface="+mn-ea"/>
                <a:cs typeface="+mn-cs"/>
              </a:defRPr>
            </a:pPr>
            <a:r>
              <a:rPr lang="fr-FR" sz="1400" b="1" dirty="0" smtClean="0">
                <a:solidFill>
                  <a:schemeClr val="bg1"/>
                </a:solidFill>
              </a:rPr>
              <a:t>à  100% dont Lille Métropole</a:t>
            </a:r>
            <a:endParaRPr lang="fr-FR" sz="14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a:spLocks noGrp="1"/>
          </p:cNvSpPr>
          <p:nvPr>
            <p:ph type="sldNum" sz="quarter" idx="12"/>
          </p:nvPr>
        </p:nvSpPr>
        <p:spPr>
          <a:xfrm>
            <a:off x="9806028" y="7280536"/>
            <a:ext cx="152763" cy="138499"/>
          </a:xfrm>
        </p:spPr>
        <p:txBody>
          <a:bodyPr rtlCol="0"/>
          <a:lstStyle/>
          <a:p>
            <a:pPr marL="25400" fontAlgn="auto">
              <a:spcBef>
                <a:spcPts val="0"/>
              </a:spcBef>
              <a:spcAft>
                <a:spcPts val="0"/>
              </a:spcAft>
              <a:defRPr/>
            </a:pPr>
            <a:fld id="{28111442-6E68-4314-A877-007D981BDE14}" type="slidenum">
              <a:rPr spc="-5" dirty="0">
                <a:latin typeface="Times New Roman"/>
                <a:cs typeface="Times New Roman"/>
              </a:rPr>
              <a:pPr marL="25400" fontAlgn="auto">
                <a:spcBef>
                  <a:spcPts val="0"/>
                </a:spcBef>
                <a:spcAft>
                  <a:spcPts val="0"/>
                </a:spcAft>
                <a:defRPr/>
              </a:pPr>
              <a:t>6</a:t>
            </a:fld>
            <a:endParaRPr>
              <a:solidFill>
                <a:schemeClr val="tx1"/>
              </a:solidFill>
              <a:latin typeface="Times New Roman"/>
              <a:cs typeface="Times New Roman"/>
            </a:endParaRPr>
          </a:p>
        </p:txBody>
      </p:sp>
      <p:sp>
        <p:nvSpPr>
          <p:cNvPr id="11" name="Rectangle 10"/>
          <p:cNvSpPr/>
          <p:nvPr/>
        </p:nvSpPr>
        <p:spPr>
          <a:xfrm>
            <a:off x="393700" y="120650"/>
            <a:ext cx="10028432" cy="338554"/>
          </a:xfrm>
          <a:prstGeom prst="rect">
            <a:avLst/>
          </a:prstGeom>
        </p:spPr>
        <p:txBody>
          <a:bodyPr>
            <a:spAutoFit/>
          </a:bodyPr>
          <a:lstStyle/>
          <a:p>
            <a:pPr marL="677863" indent="-342900">
              <a:defRPr/>
            </a:pPr>
            <a:r>
              <a:rPr lang="fr-FR" sz="1600" b="1" dirty="0" smtClean="0">
                <a:solidFill>
                  <a:schemeClr val="accent6">
                    <a:lumMod val="50000"/>
                  </a:schemeClr>
                </a:solidFill>
                <a:latin typeface="+mn-lt"/>
                <a:ea typeface="Liberation Sans" pitchFamily="34" charset="0"/>
                <a:cs typeface="Liberation Sans" pitchFamily="34" charset="0"/>
              </a:rPr>
              <a:t>Collecte </a:t>
            </a:r>
            <a:r>
              <a:rPr lang="fr-FR" sz="1600" b="1" dirty="0">
                <a:solidFill>
                  <a:schemeClr val="accent6">
                    <a:lumMod val="50000"/>
                  </a:schemeClr>
                </a:solidFill>
                <a:latin typeface="+mn-lt"/>
                <a:ea typeface="Liberation Sans" pitchFamily="34" charset="0"/>
                <a:cs typeface="Liberation Sans" pitchFamily="34" charset="0"/>
              </a:rPr>
              <a:t>2014 en produits </a:t>
            </a:r>
            <a:r>
              <a:rPr lang="fr-FR" sz="1600" b="1" dirty="0" smtClean="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rPr>
              <a:t>PLUS/PLAI </a:t>
            </a:r>
            <a:r>
              <a:rPr lang="fr-FR" sz="1600" b="1" dirty="0" smtClean="0">
                <a:solidFill>
                  <a:srgbClr val="0070C0"/>
                </a:solidFill>
                <a:effectLst>
                  <a:glow rad="63500">
                    <a:schemeClr val="accent6">
                      <a:satMod val="175000"/>
                      <a:alpha val="40000"/>
                    </a:schemeClr>
                  </a:glow>
                </a:effectLst>
                <a:latin typeface="+mn-lt"/>
                <a:ea typeface="Liberation Sans" pitchFamily="34" charset="0"/>
                <a:cs typeface="Liberation Sans" pitchFamily="34" charset="0"/>
              </a:rPr>
              <a:t>et PLS</a:t>
            </a:r>
            <a:r>
              <a:rPr lang="fr-FR" sz="1600" b="1" dirty="0" smtClean="0">
                <a:solidFill>
                  <a:srgbClr val="0070C0"/>
                </a:solidFill>
                <a:latin typeface="+mn-lt"/>
                <a:ea typeface="Liberation Sans" pitchFamily="34" charset="0"/>
                <a:cs typeface="Liberation Sans" pitchFamily="34" charset="0"/>
              </a:rPr>
              <a:t> </a:t>
            </a:r>
            <a:r>
              <a:rPr lang="fr-FR" sz="1600" b="1" dirty="0" smtClean="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rPr>
              <a:t>PAR TERRITOIRE DE GESTION</a:t>
            </a:r>
            <a:endParaRPr lang="fr-FR" sz="1600" b="1" dirty="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endParaRPr>
          </a:p>
        </p:txBody>
      </p:sp>
      <p:sp>
        <p:nvSpPr>
          <p:cNvPr id="9222" name="object 7"/>
          <p:cNvSpPr>
            <a:spLocks noChangeArrowheads="1"/>
          </p:cNvSpPr>
          <p:nvPr/>
        </p:nvSpPr>
        <p:spPr bwMode="auto">
          <a:xfrm>
            <a:off x="352703" y="6854248"/>
            <a:ext cx="10190181" cy="276999"/>
          </a:xfrm>
          <a:custGeom>
            <a:avLst/>
            <a:gdLst>
              <a:gd name="T0" fmla="*/ 0 w 7200900"/>
              <a:gd name="T1" fmla="*/ 0 h 323215"/>
              <a:gd name="T2" fmla="*/ 7200900 w 7200900"/>
              <a:gd name="T3" fmla="*/ 323215 h 323215"/>
            </a:gdLst>
            <a:ahLst/>
            <a:cxnLst/>
            <a:rect l="T0" t="T1" r="T2" b="T3"/>
            <a:pathLst>
              <a:path w="7200900" h="323215">
                <a:moveTo>
                  <a:pt x="0" y="323087"/>
                </a:moveTo>
                <a:lnTo>
                  <a:pt x="7200899" y="323087"/>
                </a:lnTo>
                <a:lnTo>
                  <a:pt x="7200899" y="0"/>
                </a:lnTo>
                <a:lnTo>
                  <a:pt x="0" y="0"/>
                </a:lnTo>
                <a:lnTo>
                  <a:pt x="0" y="323087"/>
                </a:lnTo>
                <a:close/>
              </a:path>
            </a:pathLst>
          </a:custGeom>
          <a:solidFill>
            <a:srgbClr val="F08100"/>
          </a:solidFill>
          <a:ln w="9525">
            <a:noFill/>
            <a:miter lim="800000"/>
            <a:headEnd/>
            <a:tailEnd/>
          </a:ln>
        </p:spPr>
        <p:txBody>
          <a:bodyPr lIns="0" tIns="0" rIns="0" bIns="0">
            <a:spAutoFit/>
          </a:bodyPr>
          <a:lstStyle/>
          <a:p>
            <a:endParaRPr lang="fr-FR">
              <a:latin typeface="Calibri" pitchFamily="34" charset="0"/>
            </a:endParaRPr>
          </a:p>
        </p:txBody>
      </p:sp>
      <p:sp>
        <p:nvSpPr>
          <p:cNvPr id="9223" name="object 8"/>
          <p:cNvSpPr>
            <a:spLocks noChangeArrowheads="1"/>
          </p:cNvSpPr>
          <p:nvPr/>
        </p:nvSpPr>
        <p:spPr bwMode="auto">
          <a:xfrm>
            <a:off x="350456" y="7077488"/>
            <a:ext cx="10190181" cy="276999"/>
          </a:xfrm>
          <a:prstGeom prst="rect">
            <a:avLst/>
          </a:prstGeom>
          <a:blipFill dpi="0" rotWithShape="1">
            <a:blip r:embed="rId2"/>
            <a:srcRect/>
            <a:stretch>
              <a:fillRect/>
            </a:stretch>
          </a:blipFill>
          <a:ln w="9525">
            <a:noFill/>
            <a:miter lim="800000"/>
            <a:headEnd/>
            <a:tailEnd/>
          </a:ln>
        </p:spPr>
        <p:txBody>
          <a:bodyPr lIns="0" tIns="0" rIns="0" bIns="0">
            <a:spAutoFit/>
          </a:bodyPr>
          <a:lstStyle/>
          <a:p>
            <a:endParaRPr lang="fr-FR">
              <a:latin typeface="Calibri" pitchFamily="34" charset="0"/>
            </a:endParaRPr>
          </a:p>
        </p:txBody>
      </p:sp>
      <p:sp>
        <p:nvSpPr>
          <p:cNvPr id="14" name="object 9"/>
          <p:cNvSpPr txBox="1"/>
          <p:nvPr/>
        </p:nvSpPr>
        <p:spPr>
          <a:xfrm>
            <a:off x="1033396" y="6913704"/>
            <a:ext cx="7451683" cy="446276"/>
          </a:xfrm>
          <a:prstGeom prst="rect">
            <a:avLst/>
          </a:prstGeom>
        </p:spPr>
        <p:txBody>
          <a:bodyPr lIns="0" tIns="0" rIns="0" bIns="0">
            <a:spAutoFit/>
          </a:bodyPr>
          <a:lstStyle/>
          <a:p>
            <a:pPr marL="12700" fontAlgn="auto">
              <a:spcBef>
                <a:spcPts val="0"/>
              </a:spcBef>
              <a:spcAft>
                <a:spcPts val="0"/>
              </a:spcAft>
              <a:defRPr/>
            </a:pPr>
            <a:r>
              <a:rPr sz="1000" spc="-5" dirty="0">
                <a:solidFill>
                  <a:srgbClr val="FFFFFF"/>
                </a:solidFill>
                <a:latin typeface="+mn-lt"/>
                <a:cs typeface="Liberation Sans"/>
              </a:rPr>
              <a:t>D</a:t>
            </a:r>
            <a:r>
              <a:rPr sz="1000" dirty="0">
                <a:solidFill>
                  <a:srgbClr val="FFFFFF"/>
                </a:solidFill>
                <a:latin typeface="+mn-lt"/>
                <a:cs typeface="Liberation Sans"/>
              </a:rPr>
              <a:t>ir</a:t>
            </a:r>
            <a:r>
              <a:rPr sz="1000" spc="-10" dirty="0">
                <a:solidFill>
                  <a:srgbClr val="FFFFFF"/>
                </a:solidFill>
                <a:latin typeface="+mn-lt"/>
                <a:cs typeface="Liberation Sans"/>
              </a:rPr>
              <a:t>ec</a:t>
            </a:r>
            <a:r>
              <a:rPr sz="1000" dirty="0">
                <a:solidFill>
                  <a:srgbClr val="FFFFFF"/>
                </a:solidFill>
                <a:latin typeface="+mn-lt"/>
                <a:cs typeface="Liberation Sans"/>
              </a:rPr>
              <a:t>ti</a:t>
            </a:r>
            <a:r>
              <a:rPr sz="1000" spc="-5" dirty="0">
                <a:solidFill>
                  <a:srgbClr val="FFFFFF"/>
                </a:solidFill>
                <a:latin typeface="+mn-lt"/>
                <a:cs typeface="Liberation Sans"/>
              </a:rPr>
              <a:t>o</a:t>
            </a:r>
            <a:r>
              <a:rPr sz="1000" dirty="0">
                <a:solidFill>
                  <a:srgbClr val="FFFFFF"/>
                </a:solidFill>
                <a:latin typeface="+mn-lt"/>
                <a:cs typeface="Liberation Sans"/>
              </a:rPr>
              <a:t>n</a:t>
            </a:r>
            <a:r>
              <a:rPr sz="1000" spc="20" dirty="0">
                <a:solidFill>
                  <a:srgbClr val="FFFFFF"/>
                </a:solidFill>
                <a:latin typeface="+mn-lt"/>
                <a:cs typeface="Times New Roman"/>
              </a:rPr>
              <a:t> </a:t>
            </a:r>
            <a:r>
              <a:rPr sz="1000" spc="-5" dirty="0">
                <a:solidFill>
                  <a:srgbClr val="FFFFFF"/>
                </a:solidFill>
                <a:latin typeface="+mn-lt"/>
                <a:cs typeface="Liberation Sans"/>
              </a:rPr>
              <a:t>R</a:t>
            </a:r>
            <a:r>
              <a:rPr sz="1000" spc="-10" dirty="0">
                <a:solidFill>
                  <a:srgbClr val="FFFFFF"/>
                </a:solidFill>
                <a:latin typeface="+mn-lt"/>
                <a:cs typeface="Liberation Sans"/>
              </a:rPr>
              <a:t>é</a:t>
            </a:r>
            <a:r>
              <a:rPr sz="1000" spc="-5" dirty="0">
                <a:solidFill>
                  <a:srgbClr val="FFFFFF"/>
                </a:solidFill>
                <a:latin typeface="+mn-lt"/>
                <a:cs typeface="Liberation Sans"/>
              </a:rPr>
              <a:t>g</a:t>
            </a:r>
            <a:r>
              <a:rPr sz="1000" dirty="0">
                <a:solidFill>
                  <a:srgbClr val="FFFFFF"/>
                </a:solidFill>
                <a:latin typeface="+mn-lt"/>
                <a:cs typeface="Liberation Sans"/>
              </a:rPr>
              <a:t>i</a:t>
            </a:r>
            <a:r>
              <a:rPr sz="1000" spc="-5" dirty="0">
                <a:solidFill>
                  <a:srgbClr val="FFFFFF"/>
                </a:solidFill>
                <a:latin typeface="+mn-lt"/>
                <a:cs typeface="Liberation Sans"/>
              </a:rPr>
              <a:t>on</a:t>
            </a:r>
            <a:r>
              <a:rPr sz="1000" spc="-10" dirty="0">
                <a:solidFill>
                  <a:srgbClr val="FFFFFF"/>
                </a:solidFill>
                <a:latin typeface="+mn-lt"/>
                <a:cs typeface="Liberation Sans"/>
              </a:rPr>
              <a:t>a</a:t>
            </a:r>
            <a:r>
              <a:rPr sz="1000" dirty="0">
                <a:solidFill>
                  <a:srgbClr val="FFFFFF"/>
                </a:solidFill>
                <a:latin typeface="+mn-lt"/>
                <a:cs typeface="Liberation Sans"/>
              </a:rPr>
              <a:t>le</a:t>
            </a:r>
            <a:r>
              <a:rPr sz="1000" spc="2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e</a:t>
            </a:r>
            <a:r>
              <a:rPr sz="1000" spc="20" dirty="0">
                <a:solidFill>
                  <a:srgbClr val="FFFFFF"/>
                </a:solidFill>
                <a:latin typeface="+mn-lt"/>
                <a:cs typeface="Times New Roman"/>
              </a:rPr>
              <a:t> </a:t>
            </a:r>
            <a:r>
              <a:rPr sz="1000" dirty="0">
                <a:solidFill>
                  <a:srgbClr val="FFFFFF"/>
                </a:solidFill>
                <a:latin typeface="+mn-lt"/>
                <a:cs typeface="Liberation Sans"/>
              </a:rPr>
              <a:t>l’</a:t>
            </a:r>
            <a:r>
              <a:rPr sz="1000" spc="-5" dirty="0">
                <a:solidFill>
                  <a:srgbClr val="FFFFFF"/>
                </a:solidFill>
                <a:latin typeface="+mn-lt"/>
                <a:cs typeface="Liberation Sans"/>
              </a:rPr>
              <a:t>E</a:t>
            </a:r>
            <a:r>
              <a:rPr sz="1000" spc="-10" dirty="0">
                <a:solidFill>
                  <a:srgbClr val="FFFFFF"/>
                </a:solidFill>
                <a:latin typeface="+mn-lt"/>
                <a:cs typeface="Liberation Sans"/>
              </a:rPr>
              <a:t>nv</a:t>
            </a:r>
            <a:r>
              <a:rPr sz="1000" dirty="0">
                <a:solidFill>
                  <a:srgbClr val="FFFFFF"/>
                </a:solidFill>
                <a:latin typeface="+mn-lt"/>
                <a:cs typeface="Liberation Sans"/>
              </a:rPr>
              <a:t>ir</a:t>
            </a:r>
            <a:r>
              <a:rPr sz="1000" spc="-5" dirty="0">
                <a:solidFill>
                  <a:srgbClr val="FFFFFF"/>
                </a:solidFill>
                <a:latin typeface="+mn-lt"/>
                <a:cs typeface="Liberation Sans"/>
              </a:rPr>
              <a:t>onn</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e</a:t>
            </a:r>
            <a:r>
              <a:rPr sz="1000" spc="20" dirty="0">
                <a:solidFill>
                  <a:srgbClr val="FFFFFF"/>
                </a:solidFill>
                <a:latin typeface="+mn-lt"/>
                <a:cs typeface="Times New Roman"/>
              </a:rPr>
              <a:t> </a:t>
            </a:r>
            <a:r>
              <a:rPr sz="1000" dirty="0">
                <a:solidFill>
                  <a:srgbClr val="FFFFFF"/>
                </a:solidFill>
                <a:latin typeface="+mn-lt"/>
                <a:cs typeface="Liberation Sans"/>
              </a:rPr>
              <a:t>l’</a:t>
            </a:r>
            <a:r>
              <a:rPr sz="1000" spc="-5" dirty="0">
                <a:solidFill>
                  <a:srgbClr val="FFFFFF"/>
                </a:solidFill>
                <a:latin typeface="+mn-lt"/>
                <a:cs typeface="Liberation Sans"/>
              </a:rPr>
              <a:t>Am</a:t>
            </a:r>
            <a:r>
              <a:rPr sz="1000" spc="-10" dirty="0">
                <a:solidFill>
                  <a:srgbClr val="FFFFFF"/>
                </a:solidFill>
                <a:latin typeface="+mn-lt"/>
                <a:cs typeface="Liberation Sans"/>
              </a:rPr>
              <a:t>é</a:t>
            </a:r>
            <a:r>
              <a:rPr sz="1000" spc="-5" dirty="0">
                <a:solidFill>
                  <a:srgbClr val="FFFFFF"/>
                </a:solidFill>
                <a:latin typeface="+mn-lt"/>
                <a:cs typeface="Liberation Sans"/>
              </a:rPr>
              <a:t>n</a:t>
            </a:r>
            <a:r>
              <a:rPr sz="1000" spc="-10" dirty="0">
                <a:solidFill>
                  <a:srgbClr val="FFFFFF"/>
                </a:solidFill>
                <a:latin typeface="+mn-lt"/>
                <a:cs typeface="Liberation Sans"/>
              </a:rPr>
              <a:t>a</a:t>
            </a:r>
            <a:r>
              <a:rPr sz="1000" spc="-5" dirty="0">
                <a:solidFill>
                  <a:srgbClr val="FFFFFF"/>
                </a:solidFill>
                <a:latin typeface="+mn-lt"/>
                <a:cs typeface="Liberation Sans"/>
              </a:rPr>
              <a:t>g</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10" dirty="0">
                <a:solidFill>
                  <a:srgbClr val="FFFFFF"/>
                </a:solidFill>
                <a:latin typeface="+mn-lt"/>
                <a:cs typeface="Liberation Sans"/>
              </a:rPr>
              <a:t>e</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u</a:t>
            </a:r>
            <a:r>
              <a:rPr sz="1000" spc="20" dirty="0">
                <a:solidFill>
                  <a:srgbClr val="FFFFFF"/>
                </a:solidFill>
                <a:latin typeface="+mn-lt"/>
                <a:cs typeface="Times New Roman"/>
              </a:rPr>
              <a:t> </a:t>
            </a:r>
            <a:r>
              <a:rPr sz="1000" spc="-5" dirty="0">
                <a:solidFill>
                  <a:srgbClr val="FFFFFF"/>
                </a:solidFill>
                <a:latin typeface="+mn-lt"/>
                <a:cs typeface="Liberation Sans"/>
              </a:rPr>
              <a:t>Log</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No</a:t>
            </a:r>
            <a:r>
              <a:rPr sz="1000" dirty="0">
                <a:solidFill>
                  <a:srgbClr val="FFFFFF"/>
                </a:solidFill>
                <a:latin typeface="+mn-lt"/>
                <a:cs typeface="Liberation Sans"/>
              </a:rPr>
              <a:t>rd</a:t>
            </a:r>
            <a:r>
              <a:rPr sz="1000" spc="20" dirty="0">
                <a:solidFill>
                  <a:srgbClr val="FFFFFF"/>
                </a:solidFill>
                <a:latin typeface="+mn-lt"/>
                <a:cs typeface="Times New Roman"/>
              </a:rPr>
              <a:t> </a:t>
            </a:r>
            <a:r>
              <a:rPr sz="1000" dirty="0">
                <a:solidFill>
                  <a:srgbClr val="FFFFFF"/>
                </a:solidFill>
                <a:latin typeface="+mn-lt"/>
                <a:cs typeface="Liberation Sans"/>
              </a:rPr>
              <a:t>–</a:t>
            </a:r>
            <a:r>
              <a:rPr sz="1000" spc="20" dirty="0">
                <a:solidFill>
                  <a:srgbClr val="FFFFFF"/>
                </a:solidFill>
                <a:latin typeface="+mn-lt"/>
                <a:cs typeface="Times New Roman"/>
              </a:rPr>
              <a:t> </a:t>
            </a:r>
            <a:r>
              <a:rPr sz="1000" spc="-5" dirty="0">
                <a:solidFill>
                  <a:srgbClr val="FFFFFF"/>
                </a:solidFill>
                <a:latin typeface="+mn-lt"/>
                <a:cs typeface="Liberation Sans"/>
              </a:rPr>
              <a:t>P</a:t>
            </a:r>
            <a:r>
              <a:rPr sz="1000" spc="-10" dirty="0">
                <a:solidFill>
                  <a:srgbClr val="FFFFFF"/>
                </a:solidFill>
                <a:latin typeface="+mn-lt"/>
                <a:cs typeface="Liberation Sans"/>
              </a:rPr>
              <a:t>as</a:t>
            </a:r>
            <a:r>
              <a:rPr sz="1000" dirty="0">
                <a:solidFill>
                  <a:srgbClr val="FFFFFF"/>
                </a:solidFill>
                <a:latin typeface="+mn-lt"/>
                <a:cs typeface="Liberation Sans"/>
              </a:rPr>
              <a:t>-</a:t>
            </a:r>
            <a:r>
              <a:rPr sz="1000" spc="-5" dirty="0">
                <a:solidFill>
                  <a:srgbClr val="FFFFFF"/>
                </a:solidFill>
                <a:latin typeface="+mn-lt"/>
                <a:cs typeface="Liberation Sans"/>
              </a:rPr>
              <a:t>d</a:t>
            </a:r>
            <a:r>
              <a:rPr sz="1000" spc="-10" dirty="0">
                <a:solidFill>
                  <a:srgbClr val="FFFFFF"/>
                </a:solidFill>
                <a:latin typeface="+mn-lt"/>
                <a:cs typeface="Liberation Sans"/>
              </a:rPr>
              <a:t>e</a:t>
            </a:r>
            <a:r>
              <a:rPr sz="1000" dirty="0">
                <a:solidFill>
                  <a:srgbClr val="FFFFFF"/>
                </a:solidFill>
                <a:latin typeface="+mn-lt"/>
                <a:cs typeface="Liberation Sans"/>
              </a:rPr>
              <a:t>-</a:t>
            </a:r>
            <a:r>
              <a:rPr sz="1000" spc="-5" dirty="0">
                <a:solidFill>
                  <a:srgbClr val="FFFFFF"/>
                </a:solidFill>
                <a:latin typeface="+mn-lt"/>
                <a:cs typeface="Liberation Sans"/>
              </a:rPr>
              <a:t>C</a:t>
            </a:r>
            <a:r>
              <a:rPr sz="1000" spc="-10" dirty="0">
                <a:solidFill>
                  <a:srgbClr val="FFFFFF"/>
                </a:solidFill>
                <a:latin typeface="+mn-lt"/>
                <a:cs typeface="Liberation Sans"/>
              </a:rPr>
              <a:t>a</a:t>
            </a:r>
            <a:r>
              <a:rPr sz="1000" dirty="0">
                <a:solidFill>
                  <a:srgbClr val="FFFFFF"/>
                </a:solidFill>
                <a:latin typeface="+mn-lt"/>
                <a:cs typeface="Liberation Sans"/>
              </a:rPr>
              <a:t>l</a:t>
            </a:r>
            <a:r>
              <a:rPr sz="1000" spc="-10" dirty="0">
                <a:solidFill>
                  <a:srgbClr val="FFFFFF"/>
                </a:solidFill>
                <a:latin typeface="+mn-lt"/>
                <a:cs typeface="Liberation Sans"/>
              </a:rPr>
              <a:t>a</a:t>
            </a:r>
            <a:r>
              <a:rPr sz="1000" dirty="0">
                <a:solidFill>
                  <a:srgbClr val="FFFFFF"/>
                </a:solidFill>
                <a:latin typeface="+mn-lt"/>
                <a:cs typeface="Liberation Sans"/>
              </a:rPr>
              <a:t>is</a:t>
            </a:r>
            <a:endParaRPr sz="1000" dirty="0">
              <a:latin typeface="+mn-lt"/>
              <a:cs typeface="Liberation Sans"/>
            </a:endParaRPr>
          </a:p>
          <a:p>
            <a:pPr fontAlgn="auto">
              <a:lnSpc>
                <a:spcPts val="400"/>
              </a:lnSpc>
              <a:spcBef>
                <a:spcPts val="33"/>
              </a:spcBef>
              <a:spcAft>
                <a:spcPts val="0"/>
              </a:spcAft>
              <a:defRPr/>
            </a:pPr>
            <a:endParaRPr sz="400" dirty="0">
              <a:latin typeface="+mn-lt"/>
            </a:endParaRPr>
          </a:p>
          <a:p>
            <a:pPr fontAlgn="auto">
              <a:lnSpc>
                <a:spcPts val="800"/>
              </a:lnSpc>
              <a:spcBef>
                <a:spcPts val="0"/>
              </a:spcBef>
              <a:spcAft>
                <a:spcPts val="0"/>
              </a:spcAft>
              <a:defRPr/>
            </a:pPr>
            <a:endParaRPr sz="800" dirty="0">
              <a:latin typeface="+mn-lt"/>
            </a:endParaRPr>
          </a:p>
          <a:p>
            <a:pPr marL="2425700" fontAlgn="auto">
              <a:spcBef>
                <a:spcPts val="0"/>
              </a:spcBef>
              <a:spcAft>
                <a:spcPts val="0"/>
              </a:spcAft>
              <a:defRPr/>
            </a:pPr>
            <a:r>
              <a:rPr sz="900" i="1" spc="-40" dirty="0">
                <a:solidFill>
                  <a:srgbClr val="FFFFFF"/>
                </a:solidFill>
                <a:latin typeface="+mn-lt"/>
                <a:cs typeface="Calibri"/>
                <a:hlinkClick r:id="rId3"/>
              </a:rPr>
              <a:t>www</a:t>
            </a:r>
            <a:r>
              <a:rPr sz="900" i="1" spc="15" dirty="0">
                <a:solidFill>
                  <a:srgbClr val="FFFFFF"/>
                </a:solidFill>
                <a:latin typeface="+mn-lt"/>
                <a:cs typeface="Calibri"/>
                <a:hlinkClick r:id="rId3"/>
              </a:rPr>
              <a:t>.</a:t>
            </a:r>
            <a:r>
              <a:rPr sz="900" i="1" spc="-40" dirty="0">
                <a:solidFill>
                  <a:srgbClr val="FFFFFF"/>
                </a:solidFill>
                <a:latin typeface="+mn-lt"/>
                <a:cs typeface="Calibri"/>
                <a:hlinkClick r:id="rId3"/>
              </a:rPr>
              <a:t>n</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rd</a:t>
            </a:r>
            <a:r>
              <a:rPr sz="900" i="1" dirty="0">
                <a:solidFill>
                  <a:srgbClr val="FFFFFF"/>
                </a:solidFill>
                <a:latin typeface="+mn-lt"/>
                <a:cs typeface="Calibri"/>
                <a:hlinkClick r:id="rId3"/>
              </a:rPr>
              <a:t>-</a:t>
            </a:r>
            <a:r>
              <a:rPr sz="900" i="1" spc="-35" dirty="0">
                <a:solidFill>
                  <a:srgbClr val="FFFFFF"/>
                </a:solidFill>
                <a:latin typeface="+mn-lt"/>
                <a:cs typeface="Calibri"/>
                <a:hlinkClick r:id="rId3"/>
              </a:rPr>
              <a:t>p</a:t>
            </a:r>
            <a:r>
              <a:rPr sz="900" i="1" spc="-40" dirty="0">
                <a:solidFill>
                  <a:srgbClr val="FFFFFF"/>
                </a:solidFill>
                <a:latin typeface="+mn-lt"/>
                <a:cs typeface="Calibri"/>
                <a:hlinkClick r:id="rId3"/>
              </a:rPr>
              <a:t>a</a:t>
            </a:r>
            <a:r>
              <a:rPr sz="900" i="1" spc="-20" dirty="0">
                <a:solidFill>
                  <a:srgbClr val="FFFFFF"/>
                </a:solidFill>
                <a:latin typeface="+mn-lt"/>
                <a:cs typeface="Calibri"/>
                <a:hlinkClick r:id="rId3"/>
              </a:rPr>
              <a:t>s</a:t>
            </a:r>
            <a:r>
              <a:rPr sz="900" i="1" dirty="0">
                <a:solidFill>
                  <a:srgbClr val="FFFFFF"/>
                </a:solidFill>
                <a:latin typeface="+mn-lt"/>
                <a:cs typeface="Calibri"/>
                <a:hlinkClick r:id="rId3"/>
              </a:rPr>
              <a:t>-</a:t>
            </a:r>
            <a:r>
              <a:rPr sz="900" i="1" spc="-40" dirty="0">
                <a:solidFill>
                  <a:srgbClr val="FFFFFF"/>
                </a:solidFill>
                <a:latin typeface="+mn-lt"/>
                <a:cs typeface="Calibri"/>
                <a:hlinkClick r:id="rId3"/>
              </a:rPr>
              <a:t>d</a:t>
            </a:r>
            <a:r>
              <a:rPr sz="900" i="1" spc="10" dirty="0">
                <a:solidFill>
                  <a:srgbClr val="FFFFFF"/>
                </a:solidFill>
                <a:latin typeface="+mn-lt"/>
                <a:cs typeface="Calibri"/>
                <a:hlinkClick r:id="rId3"/>
              </a:rPr>
              <a:t>e</a:t>
            </a:r>
            <a:r>
              <a:rPr sz="900" i="1" dirty="0">
                <a:solidFill>
                  <a:srgbClr val="FFFFFF"/>
                </a:solidFill>
                <a:latin typeface="+mn-lt"/>
                <a:cs typeface="Calibri"/>
                <a:hlinkClick r:id="rId3"/>
              </a:rPr>
              <a:t>-</a:t>
            </a:r>
            <a:r>
              <a:rPr sz="900" i="1" spc="-45" dirty="0">
                <a:solidFill>
                  <a:srgbClr val="FFFFFF"/>
                </a:solidFill>
                <a:latin typeface="+mn-lt"/>
                <a:cs typeface="Calibri"/>
                <a:hlinkClick r:id="rId3"/>
              </a:rPr>
              <a:t>c</a:t>
            </a:r>
            <a:r>
              <a:rPr sz="900" i="1" spc="-40" dirty="0">
                <a:solidFill>
                  <a:srgbClr val="FFFFFF"/>
                </a:solidFill>
                <a:latin typeface="+mn-lt"/>
                <a:cs typeface="Calibri"/>
                <a:hlinkClick r:id="rId3"/>
              </a:rPr>
              <a:t>a</a:t>
            </a:r>
            <a:r>
              <a:rPr sz="900" i="1" spc="5" dirty="0">
                <a:solidFill>
                  <a:srgbClr val="FFFFFF"/>
                </a:solidFill>
                <a:latin typeface="+mn-lt"/>
                <a:cs typeface="Calibri"/>
                <a:hlinkClick r:id="rId3"/>
              </a:rPr>
              <a:t>l</a:t>
            </a:r>
            <a:r>
              <a:rPr sz="900" i="1" spc="-40" dirty="0">
                <a:solidFill>
                  <a:srgbClr val="FFFFFF"/>
                </a:solidFill>
                <a:latin typeface="+mn-lt"/>
                <a:cs typeface="Calibri"/>
                <a:hlinkClick r:id="rId3"/>
              </a:rPr>
              <a:t>a</a:t>
            </a:r>
            <a:r>
              <a:rPr sz="900" i="1" spc="5" dirty="0">
                <a:solidFill>
                  <a:srgbClr val="FFFFFF"/>
                </a:solidFill>
                <a:latin typeface="+mn-lt"/>
                <a:cs typeface="Calibri"/>
                <a:hlinkClick r:id="rId3"/>
              </a:rPr>
              <a:t>i</a:t>
            </a:r>
            <a:r>
              <a:rPr sz="900" i="1" spc="-20" dirty="0">
                <a:solidFill>
                  <a:srgbClr val="FFFFFF"/>
                </a:solidFill>
                <a:latin typeface="+mn-lt"/>
                <a:cs typeface="Calibri"/>
                <a:hlinkClick r:id="rId3"/>
              </a:rPr>
              <a:t>s</a:t>
            </a:r>
            <a:r>
              <a:rPr sz="900" i="1" spc="15" dirty="0">
                <a:solidFill>
                  <a:srgbClr val="FFFFFF"/>
                </a:solidFill>
                <a:latin typeface="+mn-lt"/>
                <a:cs typeface="Calibri"/>
                <a:hlinkClick r:id="rId3"/>
              </a:rPr>
              <a:t>.</a:t>
            </a:r>
            <a:r>
              <a:rPr sz="900" i="1" spc="-40" dirty="0">
                <a:solidFill>
                  <a:srgbClr val="FFFFFF"/>
                </a:solidFill>
                <a:latin typeface="+mn-lt"/>
                <a:cs typeface="Calibri"/>
                <a:hlinkClick r:id="rId3"/>
              </a:rPr>
              <a:t>d</a:t>
            </a:r>
            <a:r>
              <a:rPr sz="900" i="1" spc="10" dirty="0">
                <a:solidFill>
                  <a:srgbClr val="FFFFFF"/>
                </a:solidFill>
                <a:latin typeface="+mn-lt"/>
                <a:cs typeface="Calibri"/>
                <a:hlinkClick r:id="rId3"/>
              </a:rPr>
              <a:t>e</a:t>
            </a:r>
            <a:r>
              <a:rPr sz="900" i="1" spc="-15" dirty="0">
                <a:solidFill>
                  <a:srgbClr val="FFFFFF"/>
                </a:solidFill>
                <a:latin typeface="+mn-lt"/>
                <a:cs typeface="Calibri"/>
                <a:hlinkClick r:id="rId3"/>
              </a:rPr>
              <a:t>v</a:t>
            </a:r>
            <a:r>
              <a:rPr sz="900" i="1" spc="10" dirty="0">
                <a:solidFill>
                  <a:srgbClr val="FFFFFF"/>
                </a:solidFill>
                <a:latin typeface="+mn-lt"/>
                <a:cs typeface="Calibri"/>
                <a:hlinkClick r:id="rId3"/>
              </a:rPr>
              <a:t>e</a:t>
            </a:r>
            <a:r>
              <a:rPr sz="900" i="1" spc="5" dirty="0">
                <a:solidFill>
                  <a:srgbClr val="FFFFFF"/>
                </a:solidFill>
                <a:latin typeface="+mn-lt"/>
                <a:cs typeface="Calibri"/>
                <a:hlinkClick r:id="rId3"/>
              </a:rPr>
              <a:t>l</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p</a:t>
            </a:r>
            <a:r>
              <a:rPr sz="900" i="1" spc="-35" dirty="0">
                <a:solidFill>
                  <a:srgbClr val="FFFFFF"/>
                </a:solidFill>
                <a:latin typeface="+mn-lt"/>
                <a:cs typeface="Calibri"/>
                <a:hlinkClick r:id="rId3"/>
              </a:rPr>
              <a:t>p</a:t>
            </a:r>
            <a:r>
              <a:rPr sz="900" i="1" spc="10" dirty="0">
                <a:solidFill>
                  <a:srgbClr val="FFFFFF"/>
                </a:solidFill>
                <a:latin typeface="+mn-lt"/>
                <a:cs typeface="Calibri"/>
                <a:hlinkClick r:id="rId3"/>
              </a:rPr>
              <a:t>e</a:t>
            </a:r>
            <a:r>
              <a:rPr sz="900" i="1" spc="-60" dirty="0">
                <a:solidFill>
                  <a:srgbClr val="FFFFFF"/>
                </a:solidFill>
                <a:latin typeface="+mn-lt"/>
                <a:cs typeface="Calibri"/>
                <a:hlinkClick r:id="rId3"/>
              </a:rPr>
              <a:t>m</a:t>
            </a:r>
            <a:r>
              <a:rPr sz="900" i="1" spc="10" dirty="0">
                <a:solidFill>
                  <a:srgbClr val="FFFFFF"/>
                </a:solidFill>
                <a:latin typeface="+mn-lt"/>
                <a:cs typeface="Calibri"/>
                <a:hlinkClick r:id="rId3"/>
              </a:rPr>
              <a:t>e</a:t>
            </a:r>
            <a:r>
              <a:rPr sz="900" i="1" spc="-40" dirty="0">
                <a:solidFill>
                  <a:srgbClr val="FFFFFF"/>
                </a:solidFill>
                <a:latin typeface="+mn-lt"/>
                <a:cs typeface="Calibri"/>
                <a:hlinkClick r:id="rId3"/>
              </a:rPr>
              <a:t>n</a:t>
            </a:r>
            <a:r>
              <a:rPr sz="900" i="1" spc="-20" dirty="0">
                <a:solidFill>
                  <a:srgbClr val="FFFFFF"/>
                </a:solidFill>
                <a:latin typeface="+mn-lt"/>
                <a:cs typeface="Calibri"/>
                <a:hlinkClick r:id="rId3"/>
              </a:rPr>
              <a:t>t</a:t>
            </a:r>
            <a:r>
              <a:rPr sz="900" i="1" dirty="0">
                <a:solidFill>
                  <a:srgbClr val="FFFFFF"/>
                </a:solidFill>
                <a:latin typeface="+mn-lt"/>
                <a:cs typeface="Calibri"/>
                <a:hlinkClick r:id="rId3"/>
              </a:rPr>
              <a:t>-</a:t>
            </a:r>
            <a:r>
              <a:rPr sz="900" i="1" spc="-40" dirty="0">
                <a:solidFill>
                  <a:srgbClr val="FFFFFF"/>
                </a:solidFill>
                <a:latin typeface="+mn-lt"/>
                <a:cs typeface="Calibri"/>
                <a:hlinkClick r:id="rId3"/>
              </a:rPr>
              <a:t>durab</a:t>
            </a:r>
            <a:r>
              <a:rPr sz="900" i="1" spc="5" dirty="0">
                <a:solidFill>
                  <a:srgbClr val="FFFFFF"/>
                </a:solidFill>
                <a:latin typeface="+mn-lt"/>
                <a:cs typeface="Calibri"/>
                <a:hlinkClick r:id="rId3"/>
              </a:rPr>
              <a:t>l</a:t>
            </a:r>
            <a:r>
              <a:rPr sz="900" i="1" spc="10" dirty="0">
                <a:solidFill>
                  <a:srgbClr val="FFFFFF"/>
                </a:solidFill>
                <a:latin typeface="+mn-lt"/>
                <a:cs typeface="Calibri"/>
                <a:hlinkClick r:id="rId3"/>
              </a:rPr>
              <a:t>e</a:t>
            </a:r>
            <a:r>
              <a:rPr sz="900" i="1" spc="15" dirty="0">
                <a:solidFill>
                  <a:srgbClr val="FFFFFF"/>
                </a:solidFill>
                <a:latin typeface="+mn-lt"/>
                <a:cs typeface="Calibri"/>
                <a:hlinkClick r:id="rId3"/>
              </a:rPr>
              <a:t>.</a:t>
            </a:r>
            <a:r>
              <a:rPr sz="900" i="1" spc="-35" dirty="0">
                <a:solidFill>
                  <a:srgbClr val="FFFFFF"/>
                </a:solidFill>
                <a:latin typeface="+mn-lt"/>
                <a:cs typeface="Calibri"/>
                <a:hlinkClick r:id="rId3"/>
              </a:rPr>
              <a:t>g</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u</a:t>
            </a:r>
            <a:r>
              <a:rPr sz="900" i="1" spc="-15" dirty="0">
                <a:solidFill>
                  <a:srgbClr val="FFFFFF"/>
                </a:solidFill>
                <a:latin typeface="+mn-lt"/>
                <a:cs typeface="Calibri"/>
                <a:hlinkClick r:id="rId3"/>
              </a:rPr>
              <a:t>v</a:t>
            </a:r>
            <a:r>
              <a:rPr sz="900" i="1" spc="15" dirty="0">
                <a:solidFill>
                  <a:srgbClr val="FFFFFF"/>
                </a:solidFill>
                <a:latin typeface="+mn-lt"/>
                <a:cs typeface="Calibri"/>
                <a:hlinkClick r:id="rId3"/>
              </a:rPr>
              <a:t>.</a:t>
            </a:r>
            <a:r>
              <a:rPr sz="900" i="1" spc="-5" dirty="0">
                <a:solidFill>
                  <a:srgbClr val="FFFFFF"/>
                </a:solidFill>
                <a:latin typeface="+mn-lt"/>
                <a:cs typeface="Calibri"/>
                <a:hlinkClick r:id="rId3"/>
              </a:rPr>
              <a:t>f</a:t>
            </a:r>
            <a:r>
              <a:rPr sz="900" i="1" spc="-50" dirty="0">
                <a:solidFill>
                  <a:srgbClr val="FFFFFF"/>
                </a:solidFill>
                <a:latin typeface="+mn-lt"/>
                <a:cs typeface="Calibri"/>
                <a:hlinkClick r:id="rId3"/>
              </a:rPr>
              <a:t>r</a:t>
            </a:r>
            <a:endParaRPr sz="900" dirty="0">
              <a:latin typeface="+mn-lt"/>
              <a:cs typeface="Calibri"/>
            </a:endParaRPr>
          </a:p>
        </p:txBody>
      </p:sp>
      <p:sp>
        <p:nvSpPr>
          <p:cNvPr id="15" name="Rectangle 14"/>
          <p:cNvSpPr/>
          <p:nvPr/>
        </p:nvSpPr>
        <p:spPr>
          <a:xfrm>
            <a:off x="817730" y="655136"/>
            <a:ext cx="9381437" cy="276999"/>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marL="12700" algn="ctr">
              <a:defRPr/>
            </a:pPr>
            <a:r>
              <a:rPr lang="fr-FR" sz="1200" b="1" dirty="0">
                <a:solidFill>
                  <a:srgbClr val="760053"/>
                </a:solidFill>
                <a:ea typeface="Calibri" pitchFamily="34" charset="0"/>
                <a:cs typeface="Calibri" pitchFamily="34" charset="0"/>
              </a:rPr>
              <a:t>Bilan </a:t>
            </a:r>
            <a:r>
              <a:rPr lang="fr-FR" sz="1200" b="1" dirty="0" smtClean="0">
                <a:solidFill>
                  <a:srgbClr val="760053"/>
                </a:solidFill>
                <a:ea typeface="Calibri" pitchFamily="34" charset="0"/>
                <a:cs typeface="Calibri" pitchFamily="34" charset="0"/>
              </a:rPr>
              <a:t>2014 de </a:t>
            </a:r>
            <a:r>
              <a:rPr lang="fr-FR" sz="1200" b="1" dirty="0">
                <a:solidFill>
                  <a:srgbClr val="760053"/>
                </a:solidFill>
                <a:ea typeface="Calibri" pitchFamily="34" charset="0"/>
                <a:cs typeface="Calibri" pitchFamily="34" charset="0"/>
              </a:rPr>
              <a:t>la saisie sous le portail SPLS par territoire de gestion </a:t>
            </a:r>
            <a:r>
              <a:rPr lang="fr-FR" sz="1200" b="1" dirty="0" smtClean="0">
                <a:solidFill>
                  <a:srgbClr val="760053"/>
                </a:solidFill>
                <a:ea typeface="Calibri" pitchFamily="34" charset="0"/>
                <a:cs typeface="Calibri" pitchFamily="34" charset="0"/>
              </a:rPr>
              <a:t>(données du 16/01/2015)</a:t>
            </a:r>
          </a:p>
        </p:txBody>
      </p:sp>
      <p:sp>
        <p:nvSpPr>
          <p:cNvPr id="9226" name="object 3"/>
          <p:cNvSpPr>
            <a:spLocks noChangeArrowheads="1"/>
          </p:cNvSpPr>
          <p:nvPr/>
        </p:nvSpPr>
        <p:spPr bwMode="auto">
          <a:xfrm flipV="1">
            <a:off x="817730" y="439749"/>
            <a:ext cx="9381437" cy="107694"/>
          </a:xfrm>
          <a:custGeom>
            <a:avLst/>
            <a:gdLst>
              <a:gd name="T0" fmla="*/ 0 w 8914130"/>
              <a:gd name="T1" fmla="*/ 0 h 152406"/>
              <a:gd name="T2" fmla="*/ 8914130 w 8914130"/>
              <a:gd name="T3" fmla="*/ 0 h 152406"/>
            </a:gdLst>
            <a:ahLst/>
            <a:cxnLst/>
            <a:rect l="T0" t="T1" r="T2" b="T3"/>
            <a:pathLst>
              <a:path w="8914130" h="152406">
                <a:moveTo>
                  <a:pt x="0" y="0"/>
                </a:moveTo>
                <a:lnTo>
                  <a:pt x="8913812" y="0"/>
                </a:lnTo>
              </a:path>
            </a:pathLst>
          </a:custGeom>
          <a:noFill/>
          <a:ln w="16509">
            <a:solidFill>
              <a:srgbClr val="FFC000"/>
            </a:solidFill>
            <a:miter lim="800000"/>
            <a:headEnd/>
            <a:tailEnd/>
          </a:ln>
        </p:spPr>
        <p:txBody>
          <a:bodyPr lIns="0" tIns="0" rIns="0" bIns="0">
            <a:spAutoFit/>
          </a:bodyPr>
          <a:lstStyle/>
          <a:p>
            <a:endParaRPr lang="fr-FR">
              <a:latin typeface="Calibri" pitchFamily="34" charset="0"/>
            </a:endParaRPr>
          </a:p>
        </p:txBody>
      </p:sp>
      <p:sp>
        <p:nvSpPr>
          <p:cNvPr id="9227" name="object 2"/>
          <p:cNvSpPr>
            <a:spLocks noChangeArrowheads="1"/>
          </p:cNvSpPr>
          <p:nvPr/>
        </p:nvSpPr>
        <p:spPr bwMode="auto">
          <a:xfrm>
            <a:off x="817730" y="601289"/>
            <a:ext cx="9381437" cy="32533"/>
          </a:xfrm>
          <a:custGeom>
            <a:avLst/>
            <a:gdLst>
              <a:gd name="T0" fmla="*/ 0 w 8914130"/>
              <a:gd name="T1" fmla="*/ 0 h 45719"/>
              <a:gd name="T2" fmla="*/ 8914130 w 8914130"/>
              <a:gd name="T3" fmla="*/ 0 h 45719"/>
            </a:gdLst>
            <a:ahLst/>
            <a:cxnLst/>
            <a:rect l="T0" t="T1" r="T2" b="T3"/>
            <a:pathLst>
              <a:path w="8914130" h="45719">
                <a:moveTo>
                  <a:pt x="0" y="0"/>
                </a:moveTo>
                <a:lnTo>
                  <a:pt x="8913812" y="0"/>
                </a:lnTo>
              </a:path>
            </a:pathLst>
          </a:custGeom>
          <a:noFill/>
          <a:ln w="46990">
            <a:solidFill>
              <a:srgbClr val="FFC000"/>
            </a:solidFill>
            <a:miter lim="800000"/>
            <a:headEnd/>
            <a:tailEnd/>
          </a:ln>
        </p:spPr>
        <p:txBody>
          <a:bodyPr lIns="0" tIns="0" rIns="0" bIns="0">
            <a:spAutoFit/>
          </a:bodyPr>
          <a:lstStyle/>
          <a:p>
            <a:endParaRPr lang="fr-FR">
              <a:latin typeface="Calibri" pitchFamily="34" charset="0"/>
            </a:endParaRPr>
          </a:p>
        </p:txBody>
      </p:sp>
      <p:sp>
        <p:nvSpPr>
          <p:cNvPr id="21" name="ZoneTexte 20"/>
          <p:cNvSpPr txBox="1"/>
          <p:nvPr/>
        </p:nvSpPr>
        <p:spPr>
          <a:xfrm>
            <a:off x="5956300" y="1187450"/>
            <a:ext cx="2264485" cy="95410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auto">
              <a:spcBef>
                <a:spcPts val="0"/>
              </a:spcBef>
              <a:spcAft>
                <a:spcPts val="0"/>
              </a:spcAft>
              <a:defRPr sz="800" b="1" i="0" u="none" strike="noStrike" kern="1200" baseline="0">
                <a:solidFill>
                  <a:sysClr val="windowText" lastClr="000000"/>
                </a:solidFill>
                <a:latin typeface="+mn-lt"/>
                <a:ea typeface="+mn-ea"/>
                <a:cs typeface="+mn-cs"/>
              </a:defRPr>
            </a:pPr>
            <a:r>
              <a:rPr lang="fr-FR" sz="1400" b="1" dirty="0" smtClean="0">
                <a:solidFill>
                  <a:schemeClr val="bg1"/>
                </a:solidFill>
              </a:rPr>
              <a:t>94% des logements PLUS/PLAI/PLS financés en 2014 ont été saisis par les MOA HLM via le portail PLS</a:t>
            </a:r>
            <a:endParaRPr lang="fr-FR" sz="1400" b="1" dirty="0">
              <a:solidFill>
                <a:schemeClr val="bg1"/>
              </a:solidFill>
            </a:endParaRPr>
          </a:p>
        </p:txBody>
      </p:sp>
      <p:sp>
        <p:nvSpPr>
          <p:cNvPr id="22" name="ZoneTexte 21"/>
          <p:cNvSpPr txBox="1"/>
          <p:nvPr/>
        </p:nvSpPr>
        <p:spPr>
          <a:xfrm>
            <a:off x="698500" y="6369050"/>
            <a:ext cx="8382000" cy="400110"/>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ctr">
              <a:defRPr sz="900" b="1" i="0" u="none" strike="noStrike" kern="1200" baseline="0">
                <a:solidFill>
                  <a:prstClr val="black"/>
                </a:solidFill>
                <a:latin typeface="+mn-lt"/>
                <a:ea typeface="+mn-ea"/>
                <a:cs typeface="+mn-cs"/>
              </a:defRPr>
            </a:pPr>
            <a:r>
              <a:rPr lang="fr-FR" sz="1000" b="1" dirty="0">
                <a:solidFill>
                  <a:srgbClr val="FF0000"/>
                </a:solidFill>
              </a:rPr>
              <a:t>Ce bilan ne </a:t>
            </a:r>
            <a:r>
              <a:rPr lang="fr-FR" sz="1000" b="1" dirty="0" smtClean="0">
                <a:solidFill>
                  <a:srgbClr val="FF0000"/>
                </a:solidFill>
              </a:rPr>
              <a:t>comprend pas les demandes </a:t>
            </a:r>
            <a:r>
              <a:rPr lang="fr-FR" sz="1000" b="1" dirty="0" smtClean="0">
                <a:solidFill>
                  <a:prstClr val="black"/>
                </a:solidFill>
              </a:rPr>
              <a:t> des MOA non habilités à SPLS, MOA occasionnels, porteurs de projets structures, nombreux en 2014, dont les demandes ont été saisies directement par les gestionnaires dans GALION  --&gt;  PIA (125LLS), EHPAD (177LLS),  AAP PLAI (120LLS), Rés. Soc. (127 PLAI)…</a:t>
            </a:r>
          </a:p>
        </p:txBody>
      </p:sp>
      <p:sp>
        <p:nvSpPr>
          <p:cNvPr id="24" name="ZoneTexte 23"/>
          <p:cNvSpPr txBox="1"/>
          <p:nvPr/>
        </p:nvSpPr>
        <p:spPr>
          <a:xfrm>
            <a:off x="5956300" y="2559050"/>
            <a:ext cx="2264485" cy="73866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fontAlgn="auto">
              <a:spcBef>
                <a:spcPts val="0"/>
              </a:spcBef>
              <a:spcAft>
                <a:spcPts val="0"/>
              </a:spcAft>
              <a:defRPr sz="800" b="1" i="0" u="none" strike="noStrike" kern="1200" baseline="0">
                <a:solidFill>
                  <a:sysClr val="windowText" lastClr="000000"/>
                </a:solidFill>
                <a:latin typeface="+mn-lt"/>
                <a:ea typeface="+mn-ea"/>
                <a:cs typeface="+mn-cs"/>
              </a:defRPr>
            </a:pPr>
            <a:r>
              <a:rPr lang="fr-FR" sz="1400" b="1" dirty="0" smtClean="0">
                <a:solidFill>
                  <a:schemeClr val="bg1"/>
                </a:solidFill>
              </a:rPr>
              <a:t>8 territoires sur 12 </a:t>
            </a:r>
          </a:p>
          <a:p>
            <a:pPr algn="ctr" fontAlgn="auto">
              <a:spcBef>
                <a:spcPts val="0"/>
              </a:spcBef>
              <a:spcAft>
                <a:spcPts val="0"/>
              </a:spcAft>
              <a:defRPr sz="800" b="1" i="0" u="none" strike="noStrike" kern="1200" baseline="0">
                <a:solidFill>
                  <a:sysClr val="windowText" lastClr="000000"/>
                </a:solidFill>
                <a:latin typeface="+mn-lt"/>
                <a:ea typeface="+mn-ea"/>
                <a:cs typeface="+mn-cs"/>
              </a:defRPr>
            </a:pPr>
            <a:r>
              <a:rPr lang="fr-FR" sz="1400" b="1" dirty="0" smtClean="0">
                <a:solidFill>
                  <a:schemeClr val="bg1"/>
                </a:solidFill>
              </a:rPr>
              <a:t>à  100% dont Lille Métropole</a:t>
            </a:r>
            <a:endParaRPr lang="fr-FR" sz="1400" b="1" dirty="0">
              <a:solidFill>
                <a:schemeClr val="bg1"/>
              </a:solidFill>
            </a:endParaRPr>
          </a:p>
        </p:txBody>
      </p:sp>
      <p:graphicFrame>
        <p:nvGraphicFramePr>
          <p:cNvPr id="19" name="Graphique 18"/>
          <p:cNvGraphicFramePr>
            <a:graphicFrameLocks/>
          </p:cNvGraphicFramePr>
          <p:nvPr/>
        </p:nvGraphicFramePr>
        <p:xfrm>
          <a:off x="774700" y="1035050"/>
          <a:ext cx="4924425" cy="5257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Graphique 19"/>
          <p:cNvGraphicFramePr>
            <a:graphicFrameLocks/>
          </p:cNvGraphicFramePr>
          <p:nvPr/>
        </p:nvGraphicFramePr>
        <p:xfrm>
          <a:off x="8318500" y="1187450"/>
          <a:ext cx="1685924" cy="450532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a:spLocks noGrp="1"/>
          </p:cNvSpPr>
          <p:nvPr>
            <p:ph type="sldNum" sz="quarter" idx="12"/>
          </p:nvPr>
        </p:nvSpPr>
        <p:spPr>
          <a:xfrm>
            <a:off x="9806028" y="7280536"/>
            <a:ext cx="152763" cy="138499"/>
          </a:xfrm>
        </p:spPr>
        <p:txBody>
          <a:bodyPr rtlCol="0"/>
          <a:lstStyle/>
          <a:p>
            <a:pPr marL="25400" fontAlgn="auto">
              <a:spcBef>
                <a:spcPts val="0"/>
              </a:spcBef>
              <a:spcAft>
                <a:spcPts val="0"/>
              </a:spcAft>
              <a:defRPr/>
            </a:pPr>
            <a:fld id="{28111442-6E68-4314-A877-007D981BDE14}" type="slidenum">
              <a:rPr spc="-5" dirty="0">
                <a:latin typeface="Times New Roman"/>
                <a:cs typeface="Times New Roman"/>
              </a:rPr>
              <a:pPr marL="25400" fontAlgn="auto">
                <a:spcBef>
                  <a:spcPts val="0"/>
                </a:spcBef>
                <a:spcAft>
                  <a:spcPts val="0"/>
                </a:spcAft>
                <a:defRPr/>
              </a:pPr>
              <a:t>7</a:t>
            </a:fld>
            <a:endParaRPr>
              <a:solidFill>
                <a:schemeClr val="tx1"/>
              </a:solidFill>
              <a:latin typeface="Times New Roman"/>
              <a:cs typeface="Times New Roman"/>
            </a:endParaRPr>
          </a:p>
        </p:txBody>
      </p:sp>
      <p:sp>
        <p:nvSpPr>
          <p:cNvPr id="11" name="Rectangle 10"/>
          <p:cNvSpPr/>
          <p:nvPr/>
        </p:nvSpPr>
        <p:spPr>
          <a:xfrm>
            <a:off x="393700" y="120650"/>
            <a:ext cx="10028432" cy="338554"/>
          </a:xfrm>
          <a:prstGeom prst="rect">
            <a:avLst/>
          </a:prstGeom>
        </p:spPr>
        <p:txBody>
          <a:bodyPr>
            <a:spAutoFit/>
          </a:bodyPr>
          <a:lstStyle/>
          <a:p>
            <a:pPr marL="677863" indent="-342900">
              <a:defRPr/>
            </a:pPr>
            <a:r>
              <a:rPr lang="fr-FR" sz="1600" b="1" dirty="0" smtClean="0">
                <a:solidFill>
                  <a:schemeClr val="accent6">
                    <a:lumMod val="50000"/>
                  </a:schemeClr>
                </a:solidFill>
                <a:latin typeface="+mn-lt"/>
                <a:ea typeface="Liberation Sans" pitchFamily="34" charset="0"/>
                <a:cs typeface="Liberation Sans" pitchFamily="34" charset="0"/>
              </a:rPr>
              <a:t>Collecte </a:t>
            </a:r>
            <a:r>
              <a:rPr lang="fr-FR" sz="1600" b="1" dirty="0">
                <a:solidFill>
                  <a:schemeClr val="accent6">
                    <a:lumMod val="50000"/>
                  </a:schemeClr>
                </a:solidFill>
                <a:latin typeface="+mn-lt"/>
                <a:ea typeface="Liberation Sans" pitchFamily="34" charset="0"/>
                <a:cs typeface="Liberation Sans" pitchFamily="34" charset="0"/>
              </a:rPr>
              <a:t>2014 en produits </a:t>
            </a:r>
            <a:r>
              <a:rPr lang="fr-FR" sz="1600" b="1" dirty="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rPr>
              <a:t>PLUS/PLAI</a:t>
            </a:r>
            <a:r>
              <a:rPr lang="fr-FR" sz="1600" b="1" dirty="0">
                <a:solidFill>
                  <a:schemeClr val="accent6">
                    <a:lumMod val="50000"/>
                  </a:schemeClr>
                </a:solidFill>
                <a:latin typeface="+mn-lt"/>
                <a:ea typeface="Liberation Sans" pitchFamily="34" charset="0"/>
                <a:cs typeface="Liberation Sans" pitchFamily="34" charset="0"/>
              </a:rPr>
              <a:t> </a:t>
            </a:r>
            <a:r>
              <a:rPr lang="fr-FR" sz="1600" b="1" dirty="0" smtClean="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rPr>
              <a:t>PAR MOA HLM</a:t>
            </a:r>
            <a:endParaRPr lang="fr-FR" sz="1600" b="1" dirty="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endParaRPr>
          </a:p>
        </p:txBody>
      </p:sp>
      <p:sp>
        <p:nvSpPr>
          <p:cNvPr id="9222" name="object 7"/>
          <p:cNvSpPr>
            <a:spLocks noChangeArrowheads="1"/>
          </p:cNvSpPr>
          <p:nvPr/>
        </p:nvSpPr>
        <p:spPr bwMode="auto">
          <a:xfrm>
            <a:off x="352703" y="6854248"/>
            <a:ext cx="10190181" cy="276999"/>
          </a:xfrm>
          <a:custGeom>
            <a:avLst/>
            <a:gdLst>
              <a:gd name="T0" fmla="*/ 0 w 7200900"/>
              <a:gd name="T1" fmla="*/ 0 h 323215"/>
              <a:gd name="T2" fmla="*/ 7200900 w 7200900"/>
              <a:gd name="T3" fmla="*/ 323215 h 323215"/>
            </a:gdLst>
            <a:ahLst/>
            <a:cxnLst/>
            <a:rect l="T0" t="T1" r="T2" b="T3"/>
            <a:pathLst>
              <a:path w="7200900" h="323215">
                <a:moveTo>
                  <a:pt x="0" y="323087"/>
                </a:moveTo>
                <a:lnTo>
                  <a:pt x="7200899" y="323087"/>
                </a:lnTo>
                <a:lnTo>
                  <a:pt x="7200899" y="0"/>
                </a:lnTo>
                <a:lnTo>
                  <a:pt x="0" y="0"/>
                </a:lnTo>
                <a:lnTo>
                  <a:pt x="0" y="323087"/>
                </a:lnTo>
                <a:close/>
              </a:path>
            </a:pathLst>
          </a:custGeom>
          <a:solidFill>
            <a:srgbClr val="F08100"/>
          </a:solidFill>
          <a:ln w="9525">
            <a:noFill/>
            <a:miter lim="800000"/>
            <a:headEnd/>
            <a:tailEnd/>
          </a:ln>
        </p:spPr>
        <p:txBody>
          <a:bodyPr lIns="0" tIns="0" rIns="0" bIns="0">
            <a:spAutoFit/>
          </a:bodyPr>
          <a:lstStyle/>
          <a:p>
            <a:endParaRPr lang="fr-FR">
              <a:latin typeface="Calibri" pitchFamily="34" charset="0"/>
            </a:endParaRPr>
          </a:p>
        </p:txBody>
      </p:sp>
      <p:sp>
        <p:nvSpPr>
          <p:cNvPr id="9223" name="object 8"/>
          <p:cNvSpPr>
            <a:spLocks noChangeArrowheads="1"/>
          </p:cNvSpPr>
          <p:nvPr/>
        </p:nvSpPr>
        <p:spPr bwMode="auto">
          <a:xfrm>
            <a:off x="350456" y="7077488"/>
            <a:ext cx="10190181" cy="276999"/>
          </a:xfrm>
          <a:prstGeom prst="rect">
            <a:avLst/>
          </a:prstGeom>
          <a:blipFill dpi="0" rotWithShape="1">
            <a:blip r:embed="rId2"/>
            <a:srcRect/>
            <a:stretch>
              <a:fillRect/>
            </a:stretch>
          </a:blipFill>
          <a:ln w="9525">
            <a:noFill/>
            <a:miter lim="800000"/>
            <a:headEnd/>
            <a:tailEnd/>
          </a:ln>
        </p:spPr>
        <p:txBody>
          <a:bodyPr lIns="0" tIns="0" rIns="0" bIns="0">
            <a:spAutoFit/>
          </a:bodyPr>
          <a:lstStyle/>
          <a:p>
            <a:endParaRPr lang="fr-FR">
              <a:latin typeface="Calibri" pitchFamily="34" charset="0"/>
            </a:endParaRPr>
          </a:p>
        </p:txBody>
      </p:sp>
      <p:sp>
        <p:nvSpPr>
          <p:cNvPr id="14" name="object 9"/>
          <p:cNvSpPr txBox="1"/>
          <p:nvPr/>
        </p:nvSpPr>
        <p:spPr>
          <a:xfrm>
            <a:off x="1033396" y="6913704"/>
            <a:ext cx="7451683" cy="446276"/>
          </a:xfrm>
          <a:prstGeom prst="rect">
            <a:avLst/>
          </a:prstGeom>
        </p:spPr>
        <p:txBody>
          <a:bodyPr lIns="0" tIns="0" rIns="0" bIns="0">
            <a:spAutoFit/>
          </a:bodyPr>
          <a:lstStyle/>
          <a:p>
            <a:pPr marL="12700" fontAlgn="auto">
              <a:spcBef>
                <a:spcPts val="0"/>
              </a:spcBef>
              <a:spcAft>
                <a:spcPts val="0"/>
              </a:spcAft>
              <a:defRPr/>
            </a:pPr>
            <a:r>
              <a:rPr sz="1000" spc="-5" dirty="0">
                <a:solidFill>
                  <a:srgbClr val="FFFFFF"/>
                </a:solidFill>
                <a:latin typeface="+mn-lt"/>
                <a:cs typeface="Liberation Sans"/>
              </a:rPr>
              <a:t>D</a:t>
            </a:r>
            <a:r>
              <a:rPr sz="1000" dirty="0">
                <a:solidFill>
                  <a:srgbClr val="FFFFFF"/>
                </a:solidFill>
                <a:latin typeface="+mn-lt"/>
                <a:cs typeface="Liberation Sans"/>
              </a:rPr>
              <a:t>ir</a:t>
            </a:r>
            <a:r>
              <a:rPr sz="1000" spc="-10" dirty="0">
                <a:solidFill>
                  <a:srgbClr val="FFFFFF"/>
                </a:solidFill>
                <a:latin typeface="+mn-lt"/>
                <a:cs typeface="Liberation Sans"/>
              </a:rPr>
              <a:t>ec</a:t>
            </a:r>
            <a:r>
              <a:rPr sz="1000" dirty="0">
                <a:solidFill>
                  <a:srgbClr val="FFFFFF"/>
                </a:solidFill>
                <a:latin typeface="+mn-lt"/>
                <a:cs typeface="Liberation Sans"/>
              </a:rPr>
              <a:t>ti</a:t>
            </a:r>
            <a:r>
              <a:rPr sz="1000" spc="-5" dirty="0">
                <a:solidFill>
                  <a:srgbClr val="FFFFFF"/>
                </a:solidFill>
                <a:latin typeface="+mn-lt"/>
                <a:cs typeface="Liberation Sans"/>
              </a:rPr>
              <a:t>o</a:t>
            </a:r>
            <a:r>
              <a:rPr sz="1000" dirty="0">
                <a:solidFill>
                  <a:srgbClr val="FFFFFF"/>
                </a:solidFill>
                <a:latin typeface="+mn-lt"/>
                <a:cs typeface="Liberation Sans"/>
              </a:rPr>
              <a:t>n</a:t>
            </a:r>
            <a:r>
              <a:rPr sz="1000" spc="20" dirty="0">
                <a:solidFill>
                  <a:srgbClr val="FFFFFF"/>
                </a:solidFill>
                <a:latin typeface="+mn-lt"/>
                <a:cs typeface="Times New Roman"/>
              </a:rPr>
              <a:t> </a:t>
            </a:r>
            <a:r>
              <a:rPr sz="1000" spc="-5" dirty="0">
                <a:solidFill>
                  <a:srgbClr val="FFFFFF"/>
                </a:solidFill>
                <a:latin typeface="+mn-lt"/>
                <a:cs typeface="Liberation Sans"/>
              </a:rPr>
              <a:t>R</a:t>
            </a:r>
            <a:r>
              <a:rPr sz="1000" spc="-10" dirty="0">
                <a:solidFill>
                  <a:srgbClr val="FFFFFF"/>
                </a:solidFill>
                <a:latin typeface="+mn-lt"/>
                <a:cs typeface="Liberation Sans"/>
              </a:rPr>
              <a:t>é</a:t>
            </a:r>
            <a:r>
              <a:rPr sz="1000" spc="-5" dirty="0">
                <a:solidFill>
                  <a:srgbClr val="FFFFFF"/>
                </a:solidFill>
                <a:latin typeface="+mn-lt"/>
                <a:cs typeface="Liberation Sans"/>
              </a:rPr>
              <a:t>g</a:t>
            </a:r>
            <a:r>
              <a:rPr sz="1000" dirty="0">
                <a:solidFill>
                  <a:srgbClr val="FFFFFF"/>
                </a:solidFill>
                <a:latin typeface="+mn-lt"/>
                <a:cs typeface="Liberation Sans"/>
              </a:rPr>
              <a:t>i</a:t>
            </a:r>
            <a:r>
              <a:rPr sz="1000" spc="-5" dirty="0">
                <a:solidFill>
                  <a:srgbClr val="FFFFFF"/>
                </a:solidFill>
                <a:latin typeface="+mn-lt"/>
                <a:cs typeface="Liberation Sans"/>
              </a:rPr>
              <a:t>on</a:t>
            </a:r>
            <a:r>
              <a:rPr sz="1000" spc="-10" dirty="0">
                <a:solidFill>
                  <a:srgbClr val="FFFFFF"/>
                </a:solidFill>
                <a:latin typeface="+mn-lt"/>
                <a:cs typeface="Liberation Sans"/>
              </a:rPr>
              <a:t>a</a:t>
            </a:r>
            <a:r>
              <a:rPr sz="1000" dirty="0">
                <a:solidFill>
                  <a:srgbClr val="FFFFFF"/>
                </a:solidFill>
                <a:latin typeface="+mn-lt"/>
                <a:cs typeface="Liberation Sans"/>
              </a:rPr>
              <a:t>le</a:t>
            </a:r>
            <a:r>
              <a:rPr sz="1000" spc="2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e</a:t>
            </a:r>
            <a:r>
              <a:rPr sz="1000" spc="20" dirty="0">
                <a:solidFill>
                  <a:srgbClr val="FFFFFF"/>
                </a:solidFill>
                <a:latin typeface="+mn-lt"/>
                <a:cs typeface="Times New Roman"/>
              </a:rPr>
              <a:t> </a:t>
            </a:r>
            <a:r>
              <a:rPr sz="1000" dirty="0">
                <a:solidFill>
                  <a:srgbClr val="FFFFFF"/>
                </a:solidFill>
                <a:latin typeface="+mn-lt"/>
                <a:cs typeface="Liberation Sans"/>
              </a:rPr>
              <a:t>l’</a:t>
            </a:r>
            <a:r>
              <a:rPr sz="1000" spc="-5" dirty="0">
                <a:solidFill>
                  <a:srgbClr val="FFFFFF"/>
                </a:solidFill>
                <a:latin typeface="+mn-lt"/>
                <a:cs typeface="Liberation Sans"/>
              </a:rPr>
              <a:t>E</a:t>
            </a:r>
            <a:r>
              <a:rPr sz="1000" spc="-10" dirty="0">
                <a:solidFill>
                  <a:srgbClr val="FFFFFF"/>
                </a:solidFill>
                <a:latin typeface="+mn-lt"/>
                <a:cs typeface="Liberation Sans"/>
              </a:rPr>
              <a:t>nv</a:t>
            </a:r>
            <a:r>
              <a:rPr sz="1000" dirty="0">
                <a:solidFill>
                  <a:srgbClr val="FFFFFF"/>
                </a:solidFill>
                <a:latin typeface="+mn-lt"/>
                <a:cs typeface="Liberation Sans"/>
              </a:rPr>
              <a:t>ir</a:t>
            </a:r>
            <a:r>
              <a:rPr sz="1000" spc="-5" dirty="0">
                <a:solidFill>
                  <a:srgbClr val="FFFFFF"/>
                </a:solidFill>
                <a:latin typeface="+mn-lt"/>
                <a:cs typeface="Liberation Sans"/>
              </a:rPr>
              <a:t>onn</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e</a:t>
            </a:r>
            <a:r>
              <a:rPr sz="1000" spc="20" dirty="0">
                <a:solidFill>
                  <a:srgbClr val="FFFFFF"/>
                </a:solidFill>
                <a:latin typeface="+mn-lt"/>
                <a:cs typeface="Times New Roman"/>
              </a:rPr>
              <a:t> </a:t>
            </a:r>
            <a:r>
              <a:rPr sz="1000" dirty="0">
                <a:solidFill>
                  <a:srgbClr val="FFFFFF"/>
                </a:solidFill>
                <a:latin typeface="+mn-lt"/>
                <a:cs typeface="Liberation Sans"/>
              </a:rPr>
              <a:t>l’</a:t>
            </a:r>
            <a:r>
              <a:rPr sz="1000" spc="-5" dirty="0">
                <a:solidFill>
                  <a:srgbClr val="FFFFFF"/>
                </a:solidFill>
                <a:latin typeface="+mn-lt"/>
                <a:cs typeface="Liberation Sans"/>
              </a:rPr>
              <a:t>Am</a:t>
            </a:r>
            <a:r>
              <a:rPr sz="1000" spc="-10" dirty="0">
                <a:solidFill>
                  <a:srgbClr val="FFFFFF"/>
                </a:solidFill>
                <a:latin typeface="+mn-lt"/>
                <a:cs typeface="Liberation Sans"/>
              </a:rPr>
              <a:t>é</a:t>
            </a:r>
            <a:r>
              <a:rPr sz="1000" spc="-5" dirty="0">
                <a:solidFill>
                  <a:srgbClr val="FFFFFF"/>
                </a:solidFill>
                <a:latin typeface="+mn-lt"/>
                <a:cs typeface="Liberation Sans"/>
              </a:rPr>
              <a:t>n</a:t>
            </a:r>
            <a:r>
              <a:rPr sz="1000" spc="-10" dirty="0">
                <a:solidFill>
                  <a:srgbClr val="FFFFFF"/>
                </a:solidFill>
                <a:latin typeface="+mn-lt"/>
                <a:cs typeface="Liberation Sans"/>
              </a:rPr>
              <a:t>a</a:t>
            </a:r>
            <a:r>
              <a:rPr sz="1000" spc="-5" dirty="0">
                <a:solidFill>
                  <a:srgbClr val="FFFFFF"/>
                </a:solidFill>
                <a:latin typeface="+mn-lt"/>
                <a:cs typeface="Liberation Sans"/>
              </a:rPr>
              <a:t>g</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10" dirty="0">
                <a:solidFill>
                  <a:srgbClr val="FFFFFF"/>
                </a:solidFill>
                <a:latin typeface="+mn-lt"/>
                <a:cs typeface="Liberation Sans"/>
              </a:rPr>
              <a:t>e</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u</a:t>
            </a:r>
            <a:r>
              <a:rPr sz="1000" spc="20" dirty="0">
                <a:solidFill>
                  <a:srgbClr val="FFFFFF"/>
                </a:solidFill>
                <a:latin typeface="+mn-lt"/>
                <a:cs typeface="Times New Roman"/>
              </a:rPr>
              <a:t> </a:t>
            </a:r>
            <a:r>
              <a:rPr sz="1000" spc="-5" dirty="0">
                <a:solidFill>
                  <a:srgbClr val="FFFFFF"/>
                </a:solidFill>
                <a:latin typeface="+mn-lt"/>
                <a:cs typeface="Liberation Sans"/>
              </a:rPr>
              <a:t>Log</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No</a:t>
            </a:r>
            <a:r>
              <a:rPr sz="1000" dirty="0">
                <a:solidFill>
                  <a:srgbClr val="FFFFFF"/>
                </a:solidFill>
                <a:latin typeface="+mn-lt"/>
                <a:cs typeface="Liberation Sans"/>
              </a:rPr>
              <a:t>rd</a:t>
            </a:r>
            <a:r>
              <a:rPr sz="1000" spc="20" dirty="0">
                <a:solidFill>
                  <a:srgbClr val="FFFFFF"/>
                </a:solidFill>
                <a:latin typeface="+mn-lt"/>
                <a:cs typeface="Times New Roman"/>
              </a:rPr>
              <a:t> </a:t>
            </a:r>
            <a:r>
              <a:rPr sz="1000" dirty="0">
                <a:solidFill>
                  <a:srgbClr val="FFFFFF"/>
                </a:solidFill>
                <a:latin typeface="+mn-lt"/>
                <a:cs typeface="Liberation Sans"/>
              </a:rPr>
              <a:t>–</a:t>
            </a:r>
            <a:r>
              <a:rPr sz="1000" spc="20" dirty="0">
                <a:solidFill>
                  <a:srgbClr val="FFFFFF"/>
                </a:solidFill>
                <a:latin typeface="+mn-lt"/>
                <a:cs typeface="Times New Roman"/>
              </a:rPr>
              <a:t> </a:t>
            </a:r>
            <a:r>
              <a:rPr sz="1000" spc="-5" dirty="0">
                <a:solidFill>
                  <a:srgbClr val="FFFFFF"/>
                </a:solidFill>
                <a:latin typeface="+mn-lt"/>
                <a:cs typeface="Liberation Sans"/>
              </a:rPr>
              <a:t>P</a:t>
            </a:r>
            <a:r>
              <a:rPr sz="1000" spc="-10" dirty="0">
                <a:solidFill>
                  <a:srgbClr val="FFFFFF"/>
                </a:solidFill>
                <a:latin typeface="+mn-lt"/>
                <a:cs typeface="Liberation Sans"/>
              </a:rPr>
              <a:t>as</a:t>
            </a:r>
            <a:r>
              <a:rPr sz="1000" dirty="0">
                <a:solidFill>
                  <a:srgbClr val="FFFFFF"/>
                </a:solidFill>
                <a:latin typeface="+mn-lt"/>
                <a:cs typeface="Liberation Sans"/>
              </a:rPr>
              <a:t>-</a:t>
            </a:r>
            <a:r>
              <a:rPr sz="1000" spc="-5" dirty="0">
                <a:solidFill>
                  <a:srgbClr val="FFFFFF"/>
                </a:solidFill>
                <a:latin typeface="+mn-lt"/>
                <a:cs typeface="Liberation Sans"/>
              </a:rPr>
              <a:t>d</a:t>
            </a:r>
            <a:r>
              <a:rPr sz="1000" spc="-10" dirty="0">
                <a:solidFill>
                  <a:srgbClr val="FFFFFF"/>
                </a:solidFill>
                <a:latin typeface="+mn-lt"/>
                <a:cs typeface="Liberation Sans"/>
              </a:rPr>
              <a:t>e</a:t>
            </a:r>
            <a:r>
              <a:rPr sz="1000" dirty="0">
                <a:solidFill>
                  <a:srgbClr val="FFFFFF"/>
                </a:solidFill>
                <a:latin typeface="+mn-lt"/>
                <a:cs typeface="Liberation Sans"/>
              </a:rPr>
              <a:t>-</a:t>
            </a:r>
            <a:r>
              <a:rPr sz="1000" spc="-5" dirty="0">
                <a:solidFill>
                  <a:srgbClr val="FFFFFF"/>
                </a:solidFill>
                <a:latin typeface="+mn-lt"/>
                <a:cs typeface="Liberation Sans"/>
              </a:rPr>
              <a:t>C</a:t>
            </a:r>
            <a:r>
              <a:rPr sz="1000" spc="-10" dirty="0">
                <a:solidFill>
                  <a:srgbClr val="FFFFFF"/>
                </a:solidFill>
                <a:latin typeface="+mn-lt"/>
                <a:cs typeface="Liberation Sans"/>
              </a:rPr>
              <a:t>a</a:t>
            </a:r>
            <a:r>
              <a:rPr sz="1000" dirty="0">
                <a:solidFill>
                  <a:srgbClr val="FFFFFF"/>
                </a:solidFill>
                <a:latin typeface="+mn-lt"/>
                <a:cs typeface="Liberation Sans"/>
              </a:rPr>
              <a:t>l</a:t>
            </a:r>
            <a:r>
              <a:rPr sz="1000" spc="-10" dirty="0">
                <a:solidFill>
                  <a:srgbClr val="FFFFFF"/>
                </a:solidFill>
                <a:latin typeface="+mn-lt"/>
                <a:cs typeface="Liberation Sans"/>
              </a:rPr>
              <a:t>a</a:t>
            </a:r>
            <a:r>
              <a:rPr sz="1000" dirty="0">
                <a:solidFill>
                  <a:srgbClr val="FFFFFF"/>
                </a:solidFill>
                <a:latin typeface="+mn-lt"/>
                <a:cs typeface="Liberation Sans"/>
              </a:rPr>
              <a:t>is</a:t>
            </a:r>
            <a:endParaRPr sz="1000" dirty="0">
              <a:latin typeface="+mn-lt"/>
              <a:cs typeface="Liberation Sans"/>
            </a:endParaRPr>
          </a:p>
          <a:p>
            <a:pPr fontAlgn="auto">
              <a:lnSpc>
                <a:spcPts val="400"/>
              </a:lnSpc>
              <a:spcBef>
                <a:spcPts val="33"/>
              </a:spcBef>
              <a:spcAft>
                <a:spcPts val="0"/>
              </a:spcAft>
              <a:defRPr/>
            </a:pPr>
            <a:endParaRPr sz="400" dirty="0">
              <a:latin typeface="+mn-lt"/>
            </a:endParaRPr>
          </a:p>
          <a:p>
            <a:pPr fontAlgn="auto">
              <a:lnSpc>
                <a:spcPts val="800"/>
              </a:lnSpc>
              <a:spcBef>
                <a:spcPts val="0"/>
              </a:spcBef>
              <a:spcAft>
                <a:spcPts val="0"/>
              </a:spcAft>
              <a:defRPr/>
            </a:pPr>
            <a:endParaRPr sz="800" dirty="0">
              <a:latin typeface="+mn-lt"/>
            </a:endParaRPr>
          </a:p>
          <a:p>
            <a:pPr marL="2425700" fontAlgn="auto">
              <a:spcBef>
                <a:spcPts val="0"/>
              </a:spcBef>
              <a:spcAft>
                <a:spcPts val="0"/>
              </a:spcAft>
              <a:defRPr/>
            </a:pPr>
            <a:r>
              <a:rPr sz="900" i="1" spc="-40" dirty="0">
                <a:solidFill>
                  <a:srgbClr val="FFFFFF"/>
                </a:solidFill>
                <a:latin typeface="+mn-lt"/>
                <a:cs typeface="Calibri"/>
                <a:hlinkClick r:id="rId3"/>
              </a:rPr>
              <a:t>www</a:t>
            </a:r>
            <a:r>
              <a:rPr sz="900" i="1" spc="15" dirty="0">
                <a:solidFill>
                  <a:srgbClr val="FFFFFF"/>
                </a:solidFill>
                <a:latin typeface="+mn-lt"/>
                <a:cs typeface="Calibri"/>
                <a:hlinkClick r:id="rId3"/>
              </a:rPr>
              <a:t>.</a:t>
            </a:r>
            <a:r>
              <a:rPr sz="900" i="1" spc="-40" dirty="0">
                <a:solidFill>
                  <a:srgbClr val="FFFFFF"/>
                </a:solidFill>
                <a:latin typeface="+mn-lt"/>
                <a:cs typeface="Calibri"/>
                <a:hlinkClick r:id="rId3"/>
              </a:rPr>
              <a:t>n</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rd</a:t>
            </a:r>
            <a:r>
              <a:rPr sz="900" i="1" dirty="0">
                <a:solidFill>
                  <a:srgbClr val="FFFFFF"/>
                </a:solidFill>
                <a:latin typeface="+mn-lt"/>
                <a:cs typeface="Calibri"/>
                <a:hlinkClick r:id="rId3"/>
              </a:rPr>
              <a:t>-</a:t>
            </a:r>
            <a:r>
              <a:rPr sz="900" i="1" spc="-35" dirty="0">
                <a:solidFill>
                  <a:srgbClr val="FFFFFF"/>
                </a:solidFill>
                <a:latin typeface="+mn-lt"/>
                <a:cs typeface="Calibri"/>
                <a:hlinkClick r:id="rId3"/>
              </a:rPr>
              <a:t>p</a:t>
            </a:r>
            <a:r>
              <a:rPr sz="900" i="1" spc="-40" dirty="0">
                <a:solidFill>
                  <a:srgbClr val="FFFFFF"/>
                </a:solidFill>
                <a:latin typeface="+mn-lt"/>
                <a:cs typeface="Calibri"/>
                <a:hlinkClick r:id="rId3"/>
              </a:rPr>
              <a:t>a</a:t>
            </a:r>
            <a:r>
              <a:rPr sz="900" i="1" spc="-20" dirty="0">
                <a:solidFill>
                  <a:srgbClr val="FFFFFF"/>
                </a:solidFill>
                <a:latin typeface="+mn-lt"/>
                <a:cs typeface="Calibri"/>
                <a:hlinkClick r:id="rId3"/>
              </a:rPr>
              <a:t>s</a:t>
            </a:r>
            <a:r>
              <a:rPr sz="900" i="1" dirty="0">
                <a:solidFill>
                  <a:srgbClr val="FFFFFF"/>
                </a:solidFill>
                <a:latin typeface="+mn-lt"/>
                <a:cs typeface="Calibri"/>
                <a:hlinkClick r:id="rId3"/>
              </a:rPr>
              <a:t>-</a:t>
            </a:r>
            <a:r>
              <a:rPr sz="900" i="1" spc="-40" dirty="0">
                <a:solidFill>
                  <a:srgbClr val="FFFFFF"/>
                </a:solidFill>
                <a:latin typeface="+mn-lt"/>
                <a:cs typeface="Calibri"/>
                <a:hlinkClick r:id="rId3"/>
              </a:rPr>
              <a:t>d</a:t>
            </a:r>
            <a:r>
              <a:rPr sz="900" i="1" spc="10" dirty="0">
                <a:solidFill>
                  <a:srgbClr val="FFFFFF"/>
                </a:solidFill>
                <a:latin typeface="+mn-lt"/>
                <a:cs typeface="Calibri"/>
                <a:hlinkClick r:id="rId3"/>
              </a:rPr>
              <a:t>e</a:t>
            </a:r>
            <a:r>
              <a:rPr sz="900" i="1" dirty="0">
                <a:solidFill>
                  <a:srgbClr val="FFFFFF"/>
                </a:solidFill>
                <a:latin typeface="+mn-lt"/>
                <a:cs typeface="Calibri"/>
                <a:hlinkClick r:id="rId3"/>
              </a:rPr>
              <a:t>-</a:t>
            </a:r>
            <a:r>
              <a:rPr sz="900" i="1" spc="-45" dirty="0">
                <a:solidFill>
                  <a:srgbClr val="FFFFFF"/>
                </a:solidFill>
                <a:latin typeface="+mn-lt"/>
                <a:cs typeface="Calibri"/>
                <a:hlinkClick r:id="rId3"/>
              </a:rPr>
              <a:t>c</a:t>
            </a:r>
            <a:r>
              <a:rPr sz="900" i="1" spc="-40" dirty="0">
                <a:solidFill>
                  <a:srgbClr val="FFFFFF"/>
                </a:solidFill>
                <a:latin typeface="+mn-lt"/>
                <a:cs typeface="Calibri"/>
                <a:hlinkClick r:id="rId3"/>
              </a:rPr>
              <a:t>a</a:t>
            </a:r>
            <a:r>
              <a:rPr sz="900" i="1" spc="5" dirty="0">
                <a:solidFill>
                  <a:srgbClr val="FFFFFF"/>
                </a:solidFill>
                <a:latin typeface="+mn-lt"/>
                <a:cs typeface="Calibri"/>
                <a:hlinkClick r:id="rId3"/>
              </a:rPr>
              <a:t>l</a:t>
            </a:r>
            <a:r>
              <a:rPr sz="900" i="1" spc="-40" dirty="0">
                <a:solidFill>
                  <a:srgbClr val="FFFFFF"/>
                </a:solidFill>
                <a:latin typeface="+mn-lt"/>
                <a:cs typeface="Calibri"/>
                <a:hlinkClick r:id="rId3"/>
              </a:rPr>
              <a:t>a</a:t>
            </a:r>
            <a:r>
              <a:rPr sz="900" i="1" spc="5" dirty="0">
                <a:solidFill>
                  <a:srgbClr val="FFFFFF"/>
                </a:solidFill>
                <a:latin typeface="+mn-lt"/>
                <a:cs typeface="Calibri"/>
                <a:hlinkClick r:id="rId3"/>
              </a:rPr>
              <a:t>i</a:t>
            </a:r>
            <a:r>
              <a:rPr sz="900" i="1" spc="-20" dirty="0">
                <a:solidFill>
                  <a:srgbClr val="FFFFFF"/>
                </a:solidFill>
                <a:latin typeface="+mn-lt"/>
                <a:cs typeface="Calibri"/>
                <a:hlinkClick r:id="rId3"/>
              </a:rPr>
              <a:t>s</a:t>
            </a:r>
            <a:r>
              <a:rPr sz="900" i="1" spc="15" dirty="0">
                <a:solidFill>
                  <a:srgbClr val="FFFFFF"/>
                </a:solidFill>
                <a:latin typeface="+mn-lt"/>
                <a:cs typeface="Calibri"/>
                <a:hlinkClick r:id="rId3"/>
              </a:rPr>
              <a:t>.</a:t>
            </a:r>
            <a:r>
              <a:rPr sz="900" i="1" spc="-40" dirty="0">
                <a:solidFill>
                  <a:srgbClr val="FFFFFF"/>
                </a:solidFill>
                <a:latin typeface="+mn-lt"/>
                <a:cs typeface="Calibri"/>
                <a:hlinkClick r:id="rId3"/>
              </a:rPr>
              <a:t>d</a:t>
            </a:r>
            <a:r>
              <a:rPr sz="900" i="1" spc="10" dirty="0">
                <a:solidFill>
                  <a:srgbClr val="FFFFFF"/>
                </a:solidFill>
                <a:latin typeface="+mn-lt"/>
                <a:cs typeface="Calibri"/>
                <a:hlinkClick r:id="rId3"/>
              </a:rPr>
              <a:t>e</a:t>
            </a:r>
            <a:r>
              <a:rPr sz="900" i="1" spc="-15" dirty="0">
                <a:solidFill>
                  <a:srgbClr val="FFFFFF"/>
                </a:solidFill>
                <a:latin typeface="+mn-lt"/>
                <a:cs typeface="Calibri"/>
                <a:hlinkClick r:id="rId3"/>
              </a:rPr>
              <a:t>v</a:t>
            </a:r>
            <a:r>
              <a:rPr sz="900" i="1" spc="10" dirty="0">
                <a:solidFill>
                  <a:srgbClr val="FFFFFF"/>
                </a:solidFill>
                <a:latin typeface="+mn-lt"/>
                <a:cs typeface="Calibri"/>
                <a:hlinkClick r:id="rId3"/>
              </a:rPr>
              <a:t>e</a:t>
            </a:r>
            <a:r>
              <a:rPr sz="900" i="1" spc="5" dirty="0">
                <a:solidFill>
                  <a:srgbClr val="FFFFFF"/>
                </a:solidFill>
                <a:latin typeface="+mn-lt"/>
                <a:cs typeface="Calibri"/>
                <a:hlinkClick r:id="rId3"/>
              </a:rPr>
              <a:t>l</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p</a:t>
            </a:r>
            <a:r>
              <a:rPr sz="900" i="1" spc="-35" dirty="0">
                <a:solidFill>
                  <a:srgbClr val="FFFFFF"/>
                </a:solidFill>
                <a:latin typeface="+mn-lt"/>
                <a:cs typeface="Calibri"/>
                <a:hlinkClick r:id="rId3"/>
              </a:rPr>
              <a:t>p</a:t>
            </a:r>
            <a:r>
              <a:rPr sz="900" i="1" spc="10" dirty="0">
                <a:solidFill>
                  <a:srgbClr val="FFFFFF"/>
                </a:solidFill>
                <a:latin typeface="+mn-lt"/>
                <a:cs typeface="Calibri"/>
                <a:hlinkClick r:id="rId3"/>
              </a:rPr>
              <a:t>e</a:t>
            </a:r>
            <a:r>
              <a:rPr sz="900" i="1" spc="-60" dirty="0">
                <a:solidFill>
                  <a:srgbClr val="FFFFFF"/>
                </a:solidFill>
                <a:latin typeface="+mn-lt"/>
                <a:cs typeface="Calibri"/>
                <a:hlinkClick r:id="rId3"/>
              </a:rPr>
              <a:t>m</a:t>
            </a:r>
            <a:r>
              <a:rPr sz="900" i="1" spc="10" dirty="0">
                <a:solidFill>
                  <a:srgbClr val="FFFFFF"/>
                </a:solidFill>
                <a:latin typeface="+mn-lt"/>
                <a:cs typeface="Calibri"/>
                <a:hlinkClick r:id="rId3"/>
              </a:rPr>
              <a:t>e</a:t>
            </a:r>
            <a:r>
              <a:rPr sz="900" i="1" spc="-40" dirty="0">
                <a:solidFill>
                  <a:srgbClr val="FFFFFF"/>
                </a:solidFill>
                <a:latin typeface="+mn-lt"/>
                <a:cs typeface="Calibri"/>
                <a:hlinkClick r:id="rId3"/>
              </a:rPr>
              <a:t>n</a:t>
            </a:r>
            <a:r>
              <a:rPr sz="900" i="1" spc="-20" dirty="0">
                <a:solidFill>
                  <a:srgbClr val="FFFFFF"/>
                </a:solidFill>
                <a:latin typeface="+mn-lt"/>
                <a:cs typeface="Calibri"/>
                <a:hlinkClick r:id="rId3"/>
              </a:rPr>
              <a:t>t</a:t>
            </a:r>
            <a:r>
              <a:rPr sz="900" i="1" dirty="0">
                <a:solidFill>
                  <a:srgbClr val="FFFFFF"/>
                </a:solidFill>
                <a:latin typeface="+mn-lt"/>
                <a:cs typeface="Calibri"/>
                <a:hlinkClick r:id="rId3"/>
              </a:rPr>
              <a:t>-</a:t>
            </a:r>
            <a:r>
              <a:rPr sz="900" i="1" spc="-40" dirty="0">
                <a:solidFill>
                  <a:srgbClr val="FFFFFF"/>
                </a:solidFill>
                <a:latin typeface="+mn-lt"/>
                <a:cs typeface="Calibri"/>
                <a:hlinkClick r:id="rId3"/>
              </a:rPr>
              <a:t>durab</a:t>
            </a:r>
            <a:r>
              <a:rPr sz="900" i="1" spc="5" dirty="0">
                <a:solidFill>
                  <a:srgbClr val="FFFFFF"/>
                </a:solidFill>
                <a:latin typeface="+mn-lt"/>
                <a:cs typeface="Calibri"/>
                <a:hlinkClick r:id="rId3"/>
              </a:rPr>
              <a:t>l</a:t>
            </a:r>
            <a:r>
              <a:rPr sz="900" i="1" spc="10" dirty="0">
                <a:solidFill>
                  <a:srgbClr val="FFFFFF"/>
                </a:solidFill>
                <a:latin typeface="+mn-lt"/>
                <a:cs typeface="Calibri"/>
                <a:hlinkClick r:id="rId3"/>
              </a:rPr>
              <a:t>e</a:t>
            </a:r>
            <a:r>
              <a:rPr sz="900" i="1" spc="15" dirty="0">
                <a:solidFill>
                  <a:srgbClr val="FFFFFF"/>
                </a:solidFill>
                <a:latin typeface="+mn-lt"/>
                <a:cs typeface="Calibri"/>
                <a:hlinkClick r:id="rId3"/>
              </a:rPr>
              <a:t>.</a:t>
            </a:r>
            <a:r>
              <a:rPr sz="900" i="1" spc="-35" dirty="0">
                <a:solidFill>
                  <a:srgbClr val="FFFFFF"/>
                </a:solidFill>
                <a:latin typeface="+mn-lt"/>
                <a:cs typeface="Calibri"/>
                <a:hlinkClick r:id="rId3"/>
              </a:rPr>
              <a:t>g</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u</a:t>
            </a:r>
            <a:r>
              <a:rPr sz="900" i="1" spc="-15" dirty="0">
                <a:solidFill>
                  <a:srgbClr val="FFFFFF"/>
                </a:solidFill>
                <a:latin typeface="+mn-lt"/>
                <a:cs typeface="Calibri"/>
                <a:hlinkClick r:id="rId3"/>
              </a:rPr>
              <a:t>v</a:t>
            </a:r>
            <a:r>
              <a:rPr sz="900" i="1" spc="15" dirty="0">
                <a:solidFill>
                  <a:srgbClr val="FFFFFF"/>
                </a:solidFill>
                <a:latin typeface="+mn-lt"/>
                <a:cs typeface="Calibri"/>
                <a:hlinkClick r:id="rId3"/>
              </a:rPr>
              <a:t>.</a:t>
            </a:r>
            <a:r>
              <a:rPr sz="900" i="1" spc="-5" dirty="0">
                <a:solidFill>
                  <a:srgbClr val="FFFFFF"/>
                </a:solidFill>
                <a:latin typeface="+mn-lt"/>
                <a:cs typeface="Calibri"/>
                <a:hlinkClick r:id="rId3"/>
              </a:rPr>
              <a:t>f</a:t>
            </a:r>
            <a:r>
              <a:rPr sz="900" i="1" spc="-50" dirty="0">
                <a:solidFill>
                  <a:srgbClr val="FFFFFF"/>
                </a:solidFill>
                <a:latin typeface="+mn-lt"/>
                <a:cs typeface="Calibri"/>
                <a:hlinkClick r:id="rId3"/>
              </a:rPr>
              <a:t>r</a:t>
            </a:r>
            <a:endParaRPr sz="900" dirty="0">
              <a:latin typeface="+mn-lt"/>
              <a:cs typeface="Calibri"/>
            </a:endParaRPr>
          </a:p>
        </p:txBody>
      </p:sp>
      <p:sp>
        <p:nvSpPr>
          <p:cNvPr id="15" name="Rectangle 14"/>
          <p:cNvSpPr/>
          <p:nvPr/>
        </p:nvSpPr>
        <p:spPr>
          <a:xfrm>
            <a:off x="817730" y="655136"/>
            <a:ext cx="9381437" cy="276999"/>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marL="12700" algn="ctr">
              <a:defRPr/>
            </a:pPr>
            <a:r>
              <a:rPr lang="fr-FR" sz="1200" b="1" dirty="0">
                <a:solidFill>
                  <a:srgbClr val="760053"/>
                </a:solidFill>
                <a:ea typeface="Calibri" pitchFamily="34" charset="0"/>
                <a:cs typeface="Calibri" pitchFamily="34" charset="0"/>
              </a:rPr>
              <a:t>Bilan </a:t>
            </a:r>
            <a:r>
              <a:rPr lang="fr-FR" sz="1200" b="1" dirty="0" smtClean="0">
                <a:solidFill>
                  <a:srgbClr val="760053"/>
                </a:solidFill>
                <a:ea typeface="Calibri" pitchFamily="34" charset="0"/>
                <a:cs typeface="Calibri" pitchFamily="34" charset="0"/>
              </a:rPr>
              <a:t>2014 de </a:t>
            </a:r>
            <a:r>
              <a:rPr lang="fr-FR" sz="1200" b="1" dirty="0">
                <a:solidFill>
                  <a:srgbClr val="760053"/>
                </a:solidFill>
                <a:ea typeface="Calibri" pitchFamily="34" charset="0"/>
                <a:cs typeface="Calibri" pitchFamily="34" charset="0"/>
              </a:rPr>
              <a:t>la saisie sous le portail SPLS par </a:t>
            </a:r>
            <a:r>
              <a:rPr lang="fr-FR" sz="1200" b="1" dirty="0" smtClean="0">
                <a:solidFill>
                  <a:srgbClr val="760053"/>
                </a:solidFill>
                <a:ea typeface="Calibri" pitchFamily="34" charset="0"/>
                <a:cs typeface="Calibri" pitchFamily="34" charset="0"/>
              </a:rPr>
              <a:t>MOA HLM (données du 16/01/2015)</a:t>
            </a:r>
          </a:p>
        </p:txBody>
      </p:sp>
      <p:sp>
        <p:nvSpPr>
          <p:cNvPr id="9226" name="object 3"/>
          <p:cNvSpPr>
            <a:spLocks noChangeArrowheads="1"/>
          </p:cNvSpPr>
          <p:nvPr/>
        </p:nvSpPr>
        <p:spPr bwMode="auto">
          <a:xfrm flipV="1">
            <a:off x="817730" y="439749"/>
            <a:ext cx="9381437" cy="107694"/>
          </a:xfrm>
          <a:custGeom>
            <a:avLst/>
            <a:gdLst>
              <a:gd name="T0" fmla="*/ 0 w 8914130"/>
              <a:gd name="T1" fmla="*/ 0 h 152406"/>
              <a:gd name="T2" fmla="*/ 8914130 w 8914130"/>
              <a:gd name="T3" fmla="*/ 0 h 152406"/>
            </a:gdLst>
            <a:ahLst/>
            <a:cxnLst/>
            <a:rect l="T0" t="T1" r="T2" b="T3"/>
            <a:pathLst>
              <a:path w="8914130" h="152406">
                <a:moveTo>
                  <a:pt x="0" y="0"/>
                </a:moveTo>
                <a:lnTo>
                  <a:pt x="8913812" y="0"/>
                </a:lnTo>
              </a:path>
            </a:pathLst>
          </a:custGeom>
          <a:noFill/>
          <a:ln w="16509">
            <a:solidFill>
              <a:srgbClr val="FFC000"/>
            </a:solidFill>
            <a:miter lim="800000"/>
            <a:headEnd/>
            <a:tailEnd/>
          </a:ln>
        </p:spPr>
        <p:txBody>
          <a:bodyPr lIns="0" tIns="0" rIns="0" bIns="0">
            <a:spAutoFit/>
          </a:bodyPr>
          <a:lstStyle/>
          <a:p>
            <a:endParaRPr lang="fr-FR">
              <a:latin typeface="Calibri" pitchFamily="34" charset="0"/>
            </a:endParaRPr>
          </a:p>
        </p:txBody>
      </p:sp>
      <p:sp>
        <p:nvSpPr>
          <p:cNvPr id="9227" name="object 2"/>
          <p:cNvSpPr>
            <a:spLocks noChangeArrowheads="1"/>
          </p:cNvSpPr>
          <p:nvPr/>
        </p:nvSpPr>
        <p:spPr bwMode="auto">
          <a:xfrm>
            <a:off x="817730" y="601289"/>
            <a:ext cx="9381437" cy="32533"/>
          </a:xfrm>
          <a:custGeom>
            <a:avLst/>
            <a:gdLst>
              <a:gd name="T0" fmla="*/ 0 w 8914130"/>
              <a:gd name="T1" fmla="*/ 0 h 45719"/>
              <a:gd name="T2" fmla="*/ 8914130 w 8914130"/>
              <a:gd name="T3" fmla="*/ 0 h 45719"/>
            </a:gdLst>
            <a:ahLst/>
            <a:cxnLst/>
            <a:rect l="T0" t="T1" r="T2" b="T3"/>
            <a:pathLst>
              <a:path w="8914130" h="45719">
                <a:moveTo>
                  <a:pt x="0" y="0"/>
                </a:moveTo>
                <a:lnTo>
                  <a:pt x="8913812" y="0"/>
                </a:lnTo>
              </a:path>
            </a:pathLst>
          </a:custGeom>
          <a:noFill/>
          <a:ln w="46990">
            <a:solidFill>
              <a:srgbClr val="FFC000"/>
            </a:solidFill>
            <a:miter lim="800000"/>
            <a:headEnd/>
            <a:tailEnd/>
          </a:ln>
        </p:spPr>
        <p:txBody>
          <a:bodyPr lIns="0" tIns="0" rIns="0" bIns="0">
            <a:spAutoFit/>
          </a:bodyPr>
          <a:lstStyle/>
          <a:p>
            <a:endParaRPr lang="fr-FR">
              <a:latin typeface="Calibri" pitchFamily="34" charset="0"/>
            </a:endParaRPr>
          </a:p>
        </p:txBody>
      </p:sp>
      <p:sp>
        <p:nvSpPr>
          <p:cNvPr id="22" name="ZoneTexte 21"/>
          <p:cNvSpPr txBox="1"/>
          <p:nvPr/>
        </p:nvSpPr>
        <p:spPr>
          <a:xfrm>
            <a:off x="850900" y="6369050"/>
            <a:ext cx="9677400" cy="400110"/>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ctr">
              <a:defRPr sz="900" b="1" i="0" u="none" strike="noStrike" kern="1200" baseline="0">
                <a:solidFill>
                  <a:prstClr val="black"/>
                </a:solidFill>
                <a:latin typeface="+mn-lt"/>
                <a:ea typeface="+mn-ea"/>
                <a:cs typeface="+mn-cs"/>
              </a:defRPr>
            </a:pPr>
            <a:r>
              <a:rPr lang="fr-FR" sz="1000" dirty="0">
                <a:solidFill>
                  <a:srgbClr val="FF0000"/>
                </a:solidFill>
              </a:rPr>
              <a:t>Ce bilan ne </a:t>
            </a:r>
            <a:r>
              <a:rPr lang="fr-FR" sz="1000" dirty="0" smtClean="0">
                <a:solidFill>
                  <a:srgbClr val="FF0000"/>
                </a:solidFill>
              </a:rPr>
              <a:t>comprend pas les demandes </a:t>
            </a:r>
            <a:r>
              <a:rPr lang="fr-FR" sz="1000" dirty="0" smtClean="0">
                <a:solidFill>
                  <a:prstClr val="black"/>
                </a:solidFill>
              </a:rPr>
              <a:t> des MOA non habilités à SPLS, MOA occasionnels, porteurs de projets structures, nombreux en 2014, dont les demandes ont été saisies directement par les gestionnaires dans GALION  --&gt;  PIA (125LLS), EHPAD (177LLS),  AAP PLAI (120LLS), Rés. Soc. (127 PLAI)…</a:t>
            </a:r>
          </a:p>
        </p:txBody>
      </p:sp>
      <p:graphicFrame>
        <p:nvGraphicFramePr>
          <p:cNvPr id="17" name="Graphique 16"/>
          <p:cNvGraphicFramePr>
            <a:graphicFrameLocks/>
          </p:cNvGraphicFramePr>
          <p:nvPr/>
        </p:nvGraphicFramePr>
        <p:xfrm>
          <a:off x="850900" y="1035051"/>
          <a:ext cx="7239000" cy="5257800"/>
        </p:xfrm>
        <a:graphic>
          <a:graphicData uri="http://schemas.openxmlformats.org/drawingml/2006/chart">
            <c:chart xmlns:c="http://schemas.openxmlformats.org/drawingml/2006/chart" xmlns:r="http://schemas.openxmlformats.org/officeDocument/2006/relationships" r:id="rId4"/>
          </a:graphicData>
        </a:graphic>
      </p:graphicFrame>
      <p:sp>
        <p:nvSpPr>
          <p:cNvPr id="18" name="Rectangle 17"/>
          <p:cNvSpPr/>
          <p:nvPr/>
        </p:nvSpPr>
        <p:spPr>
          <a:xfrm>
            <a:off x="8166100" y="1187450"/>
            <a:ext cx="2133600" cy="1169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fontAlgn="auto">
              <a:spcBef>
                <a:spcPts val="0"/>
              </a:spcBef>
              <a:spcAft>
                <a:spcPts val="0"/>
              </a:spcAft>
              <a:defRPr sz="1080" b="1" i="0" u="none" strike="noStrike" kern="1200" baseline="0">
                <a:solidFill>
                  <a:sysClr val="windowText" lastClr="000000"/>
                </a:solidFill>
                <a:latin typeface="+mn-lt"/>
                <a:ea typeface="+mn-ea"/>
                <a:cs typeface="+mn-cs"/>
              </a:defRPr>
            </a:pPr>
            <a:r>
              <a:rPr lang="fr-FR" sz="1400" b="1" dirty="0" smtClean="0">
                <a:solidFill>
                  <a:schemeClr val="bg1"/>
                </a:solidFill>
              </a:rPr>
              <a:t>94% des logements PLUS/PLAI financés en 2014 ont été saisis par les MOA HLM via le portail SPLS</a:t>
            </a:r>
            <a:endParaRPr lang="fr-FR" sz="1400" b="1" dirty="0">
              <a:solidFill>
                <a:schemeClr val="bg1"/>
              </a:solidFill>
            </a:endParaRPr>
          </a:p>
        </p:txBody>
      </p:sp>
      <p:sp>
        <p:nvSpPr>
          <p:cNvPr id="20" name="Rectangle 19"/>
          <p:cNvSpPr/>
          <p:nvPr/>
        </p:nvSpPr>
        <p:spPr>
          <a:xfrm>
            <a:off x="1689100" y="1187450"/>
            <a:ext cx="2362200" cy="1169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fontAlgn="auto">
              <a:spcBef>
                <a:spcPts val="0"/>
              </a:spcBef>
              <a:spcAft>
                <a:spcPts val="0"/>
              </a:spcAft>
              <a:defRPr sz="1080" b="1" i="0" u="none" strike="noStrike" kern="1200" baseline="0">
                <a:solidFill>
                  <a:sysClr val="windowText" lastClr="000000"/>
                </a:solidFill>
                <a:latin typeface="+mn-lt"/>
                <a:ea typeface="+mn-ea"/>
                <a:cs typeface="+mn-cs"/>
              </a:defRPr>
            </a:pPr>
            <a:r>
              <a:rPr lang="fr-FR" sz="1400" b="1" dirty="0" smtClean="0">
                <a:solidFill>
                  <a:schemeClr val="bg1"/>
                </a:solidFill>
              </a:rPr>
              <a:t>SUR 22 MOA HLM :</a:t>
            </a:r>
          </a:p>
          <a:p>
            <a:pPr fontAlgn="auto">
              <a:spcBef>
                <a:spcPts val="0"/>
              </a:spcBef>
              <a:spcAft>
                <a:spcPts val="0"/>
              </a:spcAft>
              <a:defRPr sz="1080" b="1" i="0" u="none" strike="noStrike" kern="1200" baseline="0">
                <a:solidFill>
                  <a:sysClr val="windowText" lastClr="000000"/>
                </a:solidFill>
                <a:latin typeface="+mn-lt"/>
                <a:ea typeface="+mn-ea"/>
                <a:cs typeface="+mn-cs"/>
              </a:defRPr>
            </a:pPr>
            <a:endParaRPr lang="fr-FR" sz="1400" b="1" dirty="0" smtClean="0">
              <a:solidFill>
                <a:schemeClr val="bg1"/>
              </a:solidFill>
            </a:endParaRPr>
          </a:p>
          <a:p>
            <a:pPr marL="342900" indent="-342900" fontAlgn="auto">
              <a:spcBef>
                <a:spcPts val="0"/>
              </a:spcBef>
              <a:spcAft>
                <a:spcPts val="0"/>
              </a:spcAft>
              <a:defRPr sz="1080" b="1" i="0" u="none" strike="noStrike" kern="1200" baseline="0">
                <a:solidFill>
                  <a:sysClr val="windowText" lastClr="000000"/>
                </a:solidFill>
                <a:latin typeface="+mn-lt"/>
                <a:ea typeface="+mn-ea"/>
                <a:cs typeface="+mn-cs"/>
              </a:defRPr>
            </a:pPr>
            <a:r>
              <a:rPr lang="fr-FR" sz="1400" b="1" dirty="0" smtClean="0">
                <a:solidFill>
                  <a:schemeClr val="bg1"/>
                </a:solidFill>
              </a:rPr>
              <a:t>16 à 100%</a:t>
            </a:r>
          </a:p>
          <a:p>
            <a:pPr marL="342900" indent="-342900" fontAlgn="auto">
              <a:spcBef>
                <a:spcPts val="0"/>
              </a:spcBef>
              <a:spcAft>
                <a:spcPts val="0"/>
              </a:spcAft>
              <a:buAutoNum type="arabicPlain" startAt="16"/>
              <a:defRPr sz="1080" b="1" i="0" u="none" strike="noStrike" kern="1200" baseline="0">
                <a:solidFill>
                  <a:sysClr val="windowText" lastClr="000000"/>
                </a:solidFill>
                <a:latin typeface="+mn-lt"/>
                <a:ea typeface="+mn-ea"/>
                <a:cs typeface="+mn-cs"/>
              </a:defRPr>
            </a:pPr>
            <a:endParaRPr lang="fr-FR" sz="1400" b="1" dirty="0" smtClean="0">
              <a:solidFill>
                <a:schemeClr val="bg1"/>
              </a:solidFill>
            </a:endParaRPr>
          </a:p>
          <a:p>
            <a:pPr fontAlgn="auto">
              <a:spcBef>
                <a:spcPts val="0"/>
              </a:spcBef>
              <a:spcAft>
                <a:spcPts val="0"/>
              </a:spcAft>
              <a:defRPr sz="1080" b="1" i="0" u="none" strike="noStrike" kern="1200" baseline="0">
                <a:solidFill>
                  <a:sysClr val="windowText" lastClr="000000"/>
                </a:solidFill>
                <a:latin typeface="+mn-lt"/>
                <a:ea typeface="+mn-ea"/>
                <a:cs typeface="+mn-cs"/>
              </a:defRPr>
            </a:pPr>
            <a:r>
              <a:rPr lang="fr-FR" sz="1400" b="1" dirty="0" smtClean="0">
                <a:solidFill>
                  <a:schemeClr val="bg1"/>
                </a:solidFill>
              </a:rPr>
              <a:t>19 MOA MOA HLM &gt; 94%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a:spLocks noGrp="1"/>
          </p:cNvSpPr>
          <p:nvPr>
            <p:ph type="sldNum" sz="quarter" idx="12"/>
          </p:nvPr>
        </p:nvSpPr>
        <p:spPr>
          <a:xfrm>
            <a:off x="9806028" y="7280536"/>
            <a:ext cx="152763" cy="138499"/>
          </a:xfrm>
        </p:spPr>
        <p:txBody>
          <a:bodyPr rtlCol="0"/>
          <a:lstStyle/>
          <a:p>
            <a:pPr marL="25400" fontAlgn="auto">
              <a:spcBef>
                <a:spcPts val="0"/>
              </a:spcBef>
              <a:spcAft>
                <a:spcPts val="0"/>
              </a:spcAft>
              <a:defRPr/>
            </a:pPr>
            <a:fld id="{28111442-6E68-4314-A877-007D981BDE14}" type="slidenum">
              <a:rPr spc="-5" dirty="0">
                <a:latin typeface="Times New Roman"/>
                <a:cs typeface="Times New Roman"/>
              </a:rPr>
              <a:pPr marL="25400" fontAlgn="auto">
                <a:spcBef>
                  <a:spcPts val="0"/>
                </a:spcBef>
                <a:spcAft>
                  <a:spcPts val="0"/>
                </a:spcAft>
                <a:defRPr/>
              </a:pPr>
              <a:t>8</a:t>
            </a:fld>
            <a:endParaRPr>
              <a:solidFill>
                <a:schemeClr val="tx1"/>
              </a:solidFill>
              <a:latin typeface="Times New Roman"/>
              <a:cs typeface="Times New Roman"/>
            </a:endParaRPr>
          </a:p>
        </p:txBody>
      </p:sp>
      <p:sp>
        <p:nvSpPr>
          <p:cNvPr id="11" name="Rectangle 10"/>
          <p:cNvSpPr/>
          <p:nvPr/>
        </p:nvSpPr>
        <p:spPr>
          <a:xfrm>
            <a:off x="393700" y="120650"/>
            <a:ext cx="10028432" cy="338554"/>
          </a:xfrm>
          <a:prstGeom prst="rect">
            <a:avLst/>
          </a:prstGeom>
        </p:spPr>
        <p:txBody>
          <a:bodyPr>
            <a:spAutoFit/>
          </a:bodyPr>
          <a:lstStyle/>
          <a:p>
            <a:pPr marL="677863" indent="-342900">
              <a:defRPr/>
            </a:pPr>
            <a:r>
              <a:rPr lang="fr-FR" sz="1600" b="1" dirty="0" smtClean="0">
                <a:solidFill>
                  <a:schemeClr val="accent6">
                    <a:lumMod val="50000"/>
                  </a:schemeClr>
                </a:solidFill>
                <a:latin typeface="+mn-lt"/>
                <a:ea typeface="Liberation Sans" pitchFamily="34" charset="0"/>
                <a:cs typeface="Liberation Sans" pitchFamily="34" charset="0"/>
              </a:rPr>
              <a:t>Collecte </a:t>
            </a:r>
            <a:r>
              <a:rPr lang="fr-FR" sz="1600" b="1" dirty="0">
                <a:solidFill>
                  <a:schemeClr val="accent6">
                    <a:lumMod val="50000"/>
                  </a:schemeClr>
                </a:solidFill>
                <a:latin typeface="+mn-lt"/>
                <a:ea typeface="Liberation Sans" pitchFamily="34" charset="0"/>
                <a:cs typeface="Liberation Sans" pitchFamily="34" charset="0"/>
              </a:rPr>
              <a:t>2014 en produits </a:t>
            </a:r>
            <a:r>
              <a:rPr lang="fr-FR" sz="1600" b="1" dirty="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rPr>
              <a:t>PLUS/PLAI</a:t>
            </a:r>
            <a:r>
              <a:rPr lang="fr-FR" sz="1600" b="1" dirty="0">
                <a:solidFill>
                  <a:schemeClr val="accent6">
                    <a:lumMod val="50000"/>
                  </a:schemeClr>
                </a:solidFill>
                <a:latin typeface="+mn-lt"/>
                <a:ea typeface="Liberation Sans" pitchFamily="34" charset="0"/>
                <a:cs typeface="Liberation Sans" pitchFamily="34" charset="0"/>
              </a:rPr>
              <a:t> </a:t>
            </a:r>
            <a:r>
              <a:rPr lang="fr-FR" sz="1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ea typeface="Liberation Sans" pitchFamily="34" charset="0"/>
                <a:cs typeface="Liberation Sans" pitchFamily="34" charset="0"/>
              </a:rPr>
              <a:t>et PLS </a:t>
            </a:r>
            <a:r>
              <a:rPr lang="fr-FR" sz="1600" b="1" dirty="0" smtClean="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rPr>
              <a:t>PAR MOA HLM</a:t>
            </a:r>
            <a:endParaRPr lang="fr-FR" sz="1600" b="1" dirty="0">
              <a:solidFill>
                <a:schemeClr val="accent6">
                  <a:lumMod val="50000"/>
                </a:schemeClr>
              </a:solidFill>
              <a:effectLst>
                <a:glow rad="63500">
                  <a:schemeClr val="accent6">
                    <a:satMod val="175000"/>
                    <a:alpha val="40000"/>
                  </a:schemeClr>
                </a:glow>
              </a:effectLst>
              <a:latin typeface="+mn-lt"/>
              <a:ea typeface="Liberation Sans" pitchFamily="34" charset="0"/>
              <a:cs typeface="Liberation Sans" pitchFamily="34" charset="0"/>
            </a:endParaRPr>
          </a:p>
        </p:txBody>
      </p:sp>
      <p:sp>
        <p:nvSpPr>
          <p:cNvPr id="9222" name="object 7"/>
          <p:cNvSpPr>
            <a:spLocks noChangeArrowheads="1"/>
          </p:cNvSpPr>
          <p:nvPr/>
        </p:nvSpPr>
        <p:spPr bwMode="auto">
          <a:xfrm>
            <a:off x="352703" y="6854248"/>
            <a:ext cx="10190181" cy="276999"/>
          </a:xfrm>
          <a:custGeom>
            <a:avLst/>
            <a:gdLst>
              <a:gd name="T0" fmla="*/ 0 w 7200900"/>
              <a:gd name="T1" fmla="*/ 0 h 323215"/>
              <a:gd name="T2" fmla="*/ 7200900 w 7200900"/>
              <a:gd name="T3" fmla="*/ 323215 h 323215"/>
            </a:gdLst>
            <a:ahLst/>
            <a:cxnLst/>
            <a:rect l="T0" t="T1" r="T2" b="T3"/>
            <a:pathLst>
              <a:path w="7200900" h="323215">
                <a:moveTo>
                  <a:pt x="0" y="323087"/>
                </a:moveTo>
                <a:lnTo>
                  <a:pt x="7200899" y="323087"/>
                </a:lnTo>
                <a:lnTo>
                  <a:pt x="7200899" y="0"/>
                </a:lnTo>
                <a:lnTo>
                  <a:pt x="0" y="0"/>
                </a:lnTo>
                <a:lnTo>
                  <a:pt x="0" y="323087"/>
                </a:lnTo>
                <a:close/>
              </a:path>
            </a:pathLst>
          </a:custGeom>
          <a:solidFill>
            <a:srgbClr val="F08100"/>
          </a:solidFill>
          <a:ln w="9525">
            <a:noFill/>
            <a:miter lim="800000"/>
            <a:headEnd/>
            <a:tailEnd/>
          </a:ln>
        </p:spPr>
        <p:txBody>
          <a:bodyPr lIns="0" tIns="0" rIns="0" bIns="0">
            <a:spAutoFit/>
          </a:bodyPr>
          <a:lstStyle/>
          <a:p>
            <a:endParaRPr lang="fr-FR">
              <a:latin typeface="Calibri" pitchFamily="34" charset="0"/>
            </a:endParaRPr>
          </a:p>
        </p:txBody>
      </p:sp>
      <p:sp>
        <p:nvSpPr>
          <p:cNvPr id="9223" name="object 8"/>
          <p:cNvSpPr>
            <a:spLocks noChangeArrowheads="1"/>
          </p:cNvSpPr>
          <p:nvPr/>
        </p:nvSpPr>
        <p:spPr bwMode="auto">
          <a:xfrm>
            <a:off x="350456" y="7077488"/>
            <a:ext cx="10190181" cy="276999"/>
          </a:xfrm>
          <a:prstGeom prst="rect">
            <a:avLst/>
          </a:prstGeom>
          <a:blipFill dpi="0" rotWithShape="1">
            <a:blip r:embed="rId2"/>
            <a:srcRect/>
            <a:stretch>
              <a:fillRect/>
            </a:stretch>
          </a:blipFill>
          <a:ln w="9525">
            <a:noFill/>
            <a:miter lim="800000"/>
            <a:headEnd/>
            <a:tailEnd/>
          </a:ln>
        </p:spPr>
        <p:txBody>
          <a:bodyPr lIns="0" tIns="0" rIns="0" bIns="0">
            <a:spAutoFit/>
          </a:bodyPr>
          <a:lstStyle/>
          <a:p>
            <a:endParaRPr lang="fr-FR">
              <a:latin typeface="Calibri" pitchFamily="34" charset="0"/>
            </a:endParaRPr>
          </a:p>
        </p:txBody>
      </p:sp>
      <p:sp>
        <p:nvSpPr>
          <p:cNvPr id="14" name="object 9"/>
          <p:cNvSpPr txBox="1"/>
          <p:nvPr/>
        </p:nvSpPr>
        <p:spPr>
          <a:xfrm>
            <a:off x="1033396" y="6913704"/>
            <a:ext cx="7451683" cy="446276"/>
          </a:xfrm>
          <a:prstGeom prst="rect">
            <a:avLst/>
          </a:prstGeom>
        </p:spPr>
        <p:txBody>
          <a:bodyPr lIns="0" tIns="0" rIns="0" bIns="0">
            <a:spAutoFit/>
          </a:bodyPr>
          <a:lstStyle/>
          <a:p>
            <a:pPr marL="12700" fontAlgn="auto">
              <a:spcBef>
                <a:spcPts val="0"/>
              </a:spcBef>
              <a:spcAft>
                <a:spcPts val="0"/>
              </a:spcAft>
              <a:defRPr/>
            </a:pPr>
            <a:r>
              <a:rPr sz="1000" spc="-5" dirty="0">
                <a:solidFill>
                  <a:srgbClr val="FFFFFF"/>
                </a:solidFill>
                <a:latin typeface="+mn-lt"/>
                <a:cs typeface="Liberation Sans"/>
              </a:rPr>
              <a:t>D</a:t>
            </a:r>
            <a:r>
              <a:rPr sz="1000" dirty="0">
                <a:solidFill>
                  <a:srgbClr val="FFFFFF"/>
                </a:solidFill>
                <a:latin typeface="+mn-lt"/>
                <a:cs typeface="Liberation Sans"/>
              </a:rPr>
              <a:t>ir</a:t>
            </a:r>
            <a:r>
              <a:rPr sz="1000" spc="-10" dirty="0">
                <a:solidFill>
                  <a:srgbClr val="FFFFFF"/>
                </a:solidFill>
                <a:latin typeface="+mn-lt"/>
                <a:cs typeface="Liberation Sans"/>
              </a:rPr>
              <a:t>ec</a:t>
            </a:r>
            <a:r>
              <a:rPr sz="1000" dirty="0">
                <a:solidFill>
                  <a:srgbClr val="FFFFFF"/>
                </a:solidFill>
                <a:latin typeface="+mn-lt"/>
                <a:cs typeface="Liberation Sans"/>
              </a:rPr>
              <a:t>ti</a:t>
            </a:r>
            <a:r>
              <a:rPr sz="1000" spc="-5" dirty="0">
                <a:solidFill>
                  <a:srgbClr val="FFFFFF"/>
                </a:solidFill>
                <a:latin typeface="+mn-lt"/>
                <a:cs typeface="Liberation Sans"/>
              </a:rPr>
              <a:t>o</a:t>
            </a:r>
            <a:r>
              <a:rPr sz="1000" dirty="0">
                <a:solidFill>
                  <a:srgbClr val="FFFFFF"/>
                </a:solidFill>
                <a:latin typeface="+mn-lt"/>
                <a:cs typeface="Liberation Sans"/>
              </a:rPr>
              <a:t>n</a:t>
            </a:r>
            <a:r>
              <a:rPr sz="1000" spc="20" dirty="0">
                <a:solidFill>
                  <a:srgbClr val="FFFFFF"/>
                </a:solidFill>
                <a:latin typeface="+mn-lt"/>
                <a:cs typeface="Times New Roman"/>
              </a:rPr>
              <a:t> </a:t>
            </a:r>
            <a:r>
              <a:rPr sz="1000" spc="-5" dirty="0">
                <a:solidFill>
                  <a:srgbClr val="FFFFFF"/>
                </a:solidFill>
                <a:latin typeface="+mn-lt"/>
                <a:cs typeface="Liberation Sans"/>
              </a:rPr>
              <a:t>R</a:t>
            </a:r>
            <a:r>
              <a:rPr sz="1000" spc="-10" dirty="0">
                <a:solidFill>
                  <a:srgbClr val="FFFFFF"/>
                </a:solidFill>
                <a:latin typeface="+mn-lt"/>
                <a:cs typeface="Liberation Sans"/>
              </a:rPr>
              <a:t>é</a:t>
            </a:r>
            <a:r>
              <a:rPr sz="1000" spc="-5" dirty="0">
                <a:solidFill>
                  <a:srgbClr val="FFFFFF"/>
                </a:solidFill>
                <a:latin typeface="+mn-lt"/>
                <a:cs typeface="Liberation Sans"/>
              </a:rPr>
              <a:t>g</a:t>
            </a:r>
            <a:r>
              <a:rPr sz="1000" dirty="0">
                <a:solidFill>
                  <a:srgbClr val="FFFFFF"/>
                </a:solidFill>
                <a:latin typeface="+mn-lt"/>
                <a:cs typeface="Liberation Sans"/>
              </a:rPr>
              <a:t>i</a:t>
            </a:r>
            <a:r>
              <a:rPr sz="1000" spc="-5" dirty="0">
                <a:solidFill>
                  <a:srgbClr val="FFFFFF"/>
                </a:solidFill>
                <a:latin typeface="+mn-lt"/>
                <a:cs typeface="Liberation Sans"/>
              </a:rPr>
              <a:t>on</a:t>
            </a:r>
            <a:r>
              <a:rPr sz="1000" spc="-10" dirty="0">
                <a:solidFill>
                  <a:srgbClr val="FFFFFF"/>
                </a:solidFill>
                <a:latin typeface="+mn-lt"/>
                <a:cs typeface="Liberation Sans"/>
              </a:rPr>
              <a:t>a</a:t>
            </a:r>
            <a:r>
              <a:rPr sz="1000" dirty="0">
                <a:solidFill>
                  <a:srgbClr val="FFFFFF"/>
                </a:solidFill>
                <a:latin typeface="+mn-lt"/>
                <a:cs typeface="Liberation Sans"/>
              </a:rPr>
              <a:t>le</a:t>
            </a:r>
            <a:r>
              <a:rPr sz="1000" spc="2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e</a:t>
            </a:r>
            <a:r>
              <a:rPr sz="1000" spc="20" dirty="0">
                <a:solidFill>
                  <a:srgbClr val="FFFFFF"/>
                </a:solidFill>
                <a:latin typeface="+mn-lt"/>
                <a:cs typeface="Times New Roman"/>
              </a:rPr>
              <a:t> </a:t>
            </a:r>
            <a:r>
              <a:rPr sz="1000" dirty="0">
                <a:solidFill>
                  <a:srgbClr val="FFFFFF"/>
                </a:solidFill>
                <a:latin typeface="+mn-lt"/>
                <a:cs typeface="Liberation Sans"/>
              </a:rPr>
              <a:t>l’</a:t>
            </a:r>
            <a:r>
              <a:rPr sz="1000" spc="-5" dirty="0">
                <a:solidFill>
                  <a:srgbClr val="FFFFFF"/>
                </a:solidFill>
                <a:latin typeface="+mn-lt"/>
                <a:cs typeface="Liberation Sans"/>
              </a:rPr>
              <a:t>E</a:t>
            </a:r>
            <a:r>
              <a:rPr sz="1000" spc="-10" dirty="0">
                <a:solidFill>
                  <a:srgbClr val="FFFFFF"/>
                </a:solidFill>
                <a:latin typeface="+mn-lt"/>
                <a:cs typeface="Liberation Sans"/>
              </a:rPr>
              <a:t>nv</a:t>
            </a:r>
            <a:r>
              <a:rPr sz="1000" dirty="0">
                <a:solidFill>
                  <a:srgbClr val="FFFFFF"/>
                </a:solidFill>
                <a:latin typeface="+mn-lt"/>
                <a:cs typeface="Liberation Sans"/>
              </a:rPr>
              <a:t>ir</a:t>
            </a:r>
            <a:r>
              <a:rPr sz="1000" spc="-5" dirty="0">
                <a:solidFill>
                  <a:srgbClr val="FFFFFF"/>
                </a:solidFill>
                <a:latin typeface="+mn-lt"/>
                <a:cs typeface="Liberation Sans"/>
              </a:rPr>
              <a:t>onn</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e</a:t>
            </a:r>
            <a:r>
              <a:rPr sz="1000" spc="20" dirty="0">
                <a:solidFill>
                  <a:srgbClr val="FFFFFF"/>
                </a:solidFill>
                <a:latin typeface="+mn-lt"/>
                <a:cs typeface="Times New Roman"/>
              </a:rPr>
              <a:t> </a:t>
            </a:r>
            <a:r>
              <a:rPr sz="1000" dirty="0">
                <a:solidFill>
                  <a:srgbClr val="FFFFFF"/>
                </a:solidFill>
                <a:latin typeface="+mn-lt"/>
                <a:cs typeface="Liberation Sans"/>
              </a:rPr>
              <a:t>l’</a:t>
            </a:r>
            <a:r>
              <a:rPr sz="1000" spc="-5" dirty="0">
                <a:solidFill>
                  <a:srgbClr val="FFFFFF"/>
                </a:solidFill>
                <a:latin typeface="+mn-lt"/>
                <a:cs typeface="Liberation Sans"/>
              </a:rPr>
              <a:t>Am</a:t>
            </a:r>
            <a:r>
              <a:rPr sz="1000" spc="-10" dirty="0">
                <a:solidFill>
                  <a:srgbClr val="FFFFFF"/>
                </a:solidFill>
                <a:latin typeface="+mn-lt"/>
                <a:cs typeface="Liberation Sans"/>
              </a:rPr>
              <a:t>é</a:t>
            </a:r>
            <a:r>
              <a:rPr sz="1000" spc="-5" dirty="0">
                <a:solidFill>
                  <a:srgbClr val="FFFFFF"/>
                </a:solidFill>
                <a:latin typeface="+mn-lt"/>
                <a:cs typeface="Liberation Sans"/>
              </a:rPr>
              <a:t>n</a:t>
            </a:r>
            <a:r>
              <a:rPr sz="1000" spc="-10" dirty="0">
                <a:solidFill>
                  <a:srgbClr val="FFFFFF"/>
                </a:solidFill>
                <a:latin typeface="+mn-lt"/>
                <a:cs typeface="Liberation Sans"/>
              </a:rPr>
              <a:t>a</a:t>
            </a:r>
            <a:r>
              <a:rPr sz="1000" spc="-5" dirty="0">
                <a:solidFill>
                  <a:srgbClr val="FFFFFF"/>
                </a:solidFill>
                <a:latin typeface="+mn-lt"/>
                <a:cs typeface="Liberation Sans"/>
              </a:rPr>
              <a:t>g</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10" dirty="0">
                <a:solidFill>
                  <a:srgbClr val="FFFFFF"/>
                </a:solidFill>
                <a:latin typeface="+mn-lt"/>
                <a:cs typeface="Liberation Sans"/>
              </a:rPr>
              <a:t>e</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d</a:t>
            </a:r>
            <a:r>
              <a:rPr sz="1000" dirty="0">
                <a:solidFill>
                  <a:srgbClr val="FFFFFF"/>
                </a:solidFill>
                <a:latin typeface="+mn-lt"/>
                <a:cs typeface="Liberation Sans"/>
              </a:rPr>
              <a:t>u</a:t>
            </a:r>
            <a:r>
              <a:rPr sz="1000" spc="20" dirty="0">
                <a:solidFill>
                  <a:srgbClr val="FFFFFF"/>
                </a:solidFill>
                <a:latin typeface="+mn-lt"/>
                <a:cs typeface="Times New Roman"/>
              </a:rPr>
              <a:t> </a:t>
            </a:r>
            <a:r>
              <a:rPr sz="1000" spc="-5" dirty="0">
                <a:solidFill>
                  <a:srgbClr val="FFFFFF"/>
                </a:solidFill>
                <a:latin typeface="+mn-lt"/>
                <a:cs typeface="Liberation Sans"/>
              </a:rPr>
              <a:t>Log</a:t>
            </a:r>
            <a:r>
              <a:rPr sz="1000" spc="-10" dirty="0">
                <a:solidFill>
                  <a:srgbClr val="FFFFFF"/>
                </a:solidFill>
                <a:latin typeface="+mn-lt"/>
                <a:cs typeface="Liberation Sans"/>
              </a:rPr>
              <a:t>e</a:t>
            </a:r>
            <a:r>
              <a:rPr sz="1000" spc="-5" dirty="0">
                <a:solidFill>
                  <a:srgbClr val="FFFFFF"/>
                </a:solidFill>
                <a:latin typeface="+mn-lt"/>
                <a:cs typeface="Liberation Sans"/>
              </a:rPr>
              <a:t>m</a:t>
            </a:r>
            <a:r>
              <a:rPr sz="1000" spc="-10" dirty="0">
                <a:solidFill>
                  <a:srgbClr val="FFFFFF"/>
                </a:solidFill>
                <a:latin typeface="+mn-lt"/>
                <a:cs typeface="Liberation Sans"/>
              </a:rPr>
              <a:t>e</a:t>
            </a:r>
            <a:r>
              <a:rPr sz="1000" spc="-5" dirty="0">
                <a:solidFill>
                  <a:srgbClr val="FFFFFF"/>
                </a:solidFill>
                <a:latin typeface="+mn-lt"/>
                <a:cs typeface="Liberation Sans"/>
              </a:rPr>
              <a:t>n</a:t>
            </a:r>
            <a:r>
              <a:rPr sz="1000" dirty="0">
                <a:solidFill>
                  <a:srgbClr val="FFFFFF"/>
                </a:solidFill>
                <a:latin typeface="+mn-lt"/>
                <a:cs typeface="Liberation Sans"/>
              </a:rPr>
              <a:t>t</a:t>
            </a:r>
            <a:r>
              <a:rPr sz="1000" spc="30" dirty="0">
                <a:solidFill>
                  <a:srgbClr val="FFFFFF"/>
                </a:solidFill>
                <a:latin typeface="+mn-lt"/>
                <a:cs typeface="Times New Roman"/>
              </a:rPr>
              <a:t> </a:t>
            </a:r>
            <a:r>
              <a:rPr sz="1000" spc="-5" dirty="0">
                <a:solidFill>
                  <a:srgbClr val="FFFFFF"/>
                </a:solidFill>
                <a:latin typeface="+mn-lt"/>
                <a:cs typeface="Liberation Sans"/>
              </a:rPr>
              <a:t>No</a:t>
            </a:r>
            <a:r>
              <a:rPr sz="1000" dirty="0">
                <a:solidFill>
                  <a:srgbClr val="FFFFFF"/>
                </a:solidFill>
                <a:latin typeface="+mn-lt"/>
                <a:cs typeface="Liberation Sans"/>
              </a:rPr>
              <a:t>rd</a:t>
            </a:r>
            <a:r>
              <a:rPr sz="1000" spc="20" dirty="0">
                <a:solidFill>
                  <a:srgbClr val="FFFFFF"/>
                </a:solidFill>
                <a:latin typeface="+mn-lt"/>
                <a:cs typeface="Times New Roman"/>
              </a:rPr>
              <a:t> </a:t>
            </a:r>
            <a:r>
              <a:rPr sz="1000" dirty="0">
                <a:solidFill>
                  <a:srgbClr val="FFFFFF"/>
                </a:solidFill>
                <a:latin typeface="+mn-lt"/>
                <a:cs typeface="Liberation Sans"/>
              </a:rPr>
              <a:t>–</a:t>
            </a:r>
            <a:r>
              <a:rPr sz="1000" spc="20" dirty="0">
                <a:solidFill>
                  <a:srgbClr val="FFFFFF"/>
                </a:solidFill>
                <a:latin typeface="+mn-lt"/>
                <a:cs typeface="Times New Roman"/>
              </a:rPr>
              <a:t> </a:t>
            </a:r>
            <a:r>
              <a:rPr sz="1000" spc="-5" dirty="0">
                <a:solidFill>
                  <a:srgbClr val="FFFFFF"/>
                </a:solidFill>
                <a:latin typeface="+mn-lt"/>
                <a:cs typeface="Liberation Sans"/>
              </a:rPr>
              <a:t>P</a:t>
            </a:r>
            <a:r>
              <a:rPr sz="1000" spc="-10" dirty="0">
                <a:solidFill>
                  <a:srgbClr val="FFFFFF"/>
                </a:solidFill>
                <a:latin typeface="+mn-lt"/>
                <a:cs typeface="Liberation Sans"/>
              </a:rPr>
              <a:t>as</a:t>
            </a:r>
            <a:r>
              <a:rPr sz="1000" dirty="0">
                <a:solidFill>
                  <a:srgbClr val="FFFFFF"/>
                </a:solidFill>
                <a:latin typeface="+mn-lt"/>
                <a:cs typeface="Liberation Sans"/>
              </a:rPr>
              <a:t>-</a:t>
            </a:r>
            <a:r>
              <a:rPr sz="1000" spc="-5" dirty="0">
                <a:solidFill>
                  <a:srgbClr val="FFFFFF"/>
                </a:solidFill>
                <a:latin typeface="+mn-lt"/>
                <a:cs typeface="Liberation Sans"/>
              </a:rPr>
              <a:t>d</a:t>
            </a:r>
            <a:r>
              <a:rPr sz="1000" spc="-10" dirty="0">
                <a:solidFill>
                  <a:srgbClr val="FFFFFF"/>
                </a:solidFill>
                <a:latin typeface="+mn-lt"/>
                <a:cs typeface="Liberation Sans"/>
              </a:rPr>
              <a:t>e</a:t>
            </a:r>
            <a:r>
              <a:rPr sz="1000" dirty="0">
                <a:solidFill>
                  <a:srgbClr val="FFFFFF"/>
                </a:solidFill>
                <a:latin typeface="+mn-lt"/>
                <a:cs typeface="Liberation Sans"/>
              </a:rPr>
              <a:t>-</a:t>
            </a:r>
            <a:r>
              <a:rPr sz="1000" spc="-5" dirty="0">
                <a:solidFill>
                  <a:srgbClr val="FFFFFF"/>
                </a:solidFill>
                <a:latin typeface="+mn-lt"/>
                <a:cs typeface="Liberation Sans"/>
              </a:rPr>
              <a:t>C</a:t>
            </a:r>
            <a:r>
              <a:rPr sz="1000" spc="-10" dirty="0">
                <a:solidFill>
                  <a:srgbClr val="FFFFFF"/>
                </a:solidFill>
                <a:latin typeface="+mn-lt"/>
                <a:cs typeface="Liberation Sans"/>
              </a:rPr>
              <a:t>a</a:t>
            </a:r>
            <a:r>
              <a:rPr sz="1000" dirty="0">
                <a:solidFill>
                  <a:srgbClr val="FFFFFF"/>
                </a:solidFill>
                <a:latin typeface="+mn-lt"/>
                <a:cs typeface="Liberation Sans"/>
              </a:rPr>
              <a:t>l</a:t>
            </a:r>
            <a:r>
              <a:rPr sz="1000" spc="-10" dirty="0">
                <a:solidFill>
                  <a:srgbClr val="FFFFFF"/>
                </a:solidFill>
                <a:latin typeface="+mn-lt"/>
                <a:cs typeface="Liberation Sans"/>
              </a:rPr>
              <a:t>a</a:t>
            </a:r>
            <a:r>
              <a:rPr sz="1000" dirty="0">
                <a:solidFill>
                  <a:srgbClr val="FFFFFF"/>
                </a:solidFill>
                <a:latin typeface="+mn-lt"/>
                <a:cs typeface="Liberation Sans"/>
              </a:rPr>
              <a:t>is</a:t>
            </a:r>
            <a:endParaRPr sz="1000" dirty="0">
              <a:latin typeface="+mn-lt"/>
              <a:cs typeface="Liberation Sans"/>
            </a:endParaRPr>
          </a:p>
          <a:p>
            <a:pPr fontAlgn="auto">
              <a:lnSpc>
                <a:spcPts val="400"/>
              </a:lnSpc>
              <a:spcBef>
                <a:spcPts val="33"/>
              </a:spcBef>
              <a:spcAft>
                <a:spcPts val="0"/>
              </a:spcAft>
              <a:defRPr/>
            </a:pPr>
            <a:endParaRPr sz="400" dirty="0">
              <a:latin typeface="+mn-lt"/>
            </a:endParaRPr>
          </a:p>
          <a:p>
            <a:pPr fontAlgn="auto">
              <a:lnSpc>
                <a:spcPts val="800"/>
              </a:lnSpc>
              <a:spcBef>
                <a:spcPts val="0"/>
              </a:spcBef>
              <a:spcAft>
                <a:spcPts val="0"/>
              </a:spcAft>
              <a:defRPr/>
            </a:pPr>
            <a:endParaRPr sz="800" dirty="0">
              <a:latin typeface="+mn-lt"/>
            </a:endParaRPr>
          </a:p>
          <a:p>
            <a:pPr marL="2425700" fontAlgn="auto">
              <a:spcBef>
                <a:spcPts val="0"/>
              </a:spcBef>
              <a:spcAft>
                <a:spcPts val="0"/>
              </a:spcAft>
              <a:defRPr/>
            </a:pPr>
            <a:r>
              <a:rPr sz="900" i="1" spc="-40" dirty="0">
                <a:solidFill>
                  <a:srgbClr val="FFFFFF"/>
                </a:solidFill>
                <a:latin typeface="+mn-lt"/>
                <a:cs typeface="Calibri"/>
                <a:hlinkClick r:id="rId3"/>
              </a:rPr>
              <a:t>www</a:t>
            </a:r>
            <a:r>
              <a:rPr sz="900" i="1" spc="15" dirty="0">
                <a:solidFill>
                  <a:srgbClr val="FFFFFF"/>
                </a:solidFill>
                <a:latin typeface="+mn-lt"/>
                <a:cs typeface="Calibri"/>
                <a:hlinkClick r:id="rId3"/>
              </a:rPr>
              <a:t>.</a:t>
            </a:r>
            <a:r>
              <a:rPr sz="900" i="1" spc="-40" dirty="0">
                <a:solidFill>
                  <a:srgbClr val="FFFFFF"/>
                </a:solidFill>
                <a:latin typeface="+mn-lt"/>
                <a:cs typeface="Calibri"/>
                <a:hlinkClick r:id="rId3"/>
              </a:rPr>
              <a:t>n</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rd</a:t>
            </a:r>
            <a:r>
              <a:rPr sz="900" i="1" dirty="0">
                <a:solidFill>
                  <a:srgbClr val="FFFFFF"/>
                </a:solidFill>
                <a:latin typeface="+mn-lt"/>
                <a:cs typeface="Calibri"/>
                <a:hlinkClick r:id="rId3"/>
              </a:rPr>
              <a:t>-</a:t>
            </a:r>
            <a:r>
              <a:rPr sz="900" i="1" spc="-35" dirty="0">
                <a:solidFill>
                  <a:srgbClr val="FFFFFF"/>
                </a:solidFill>
                <a:latin typeface="+mn-lt"/>
                <a:cs typeface="Calibri"/>
                <a:hlinkClick r:id="rId3"/>
              </a:rPr>
              <a:t>p</a:t>
            </a:r>
            <a:r>
              <a:rPr sz="900" i="1" spc="-40" dirty="0">
                <a:solidFill>
                  <a:srgbClr val="FFFFFF"/>
                </a:solidFill>
                <a:latin typeface="+mn-lt"/>
                <a:cs typeface="Calibri"/>
                <a:hlinkClick r:id="rId3"/>
              </a:rPr>
              <a:t>a</a:t>
            </a:r>
            <a:r>
              <a:rPr sz="900" i="1" spc="-20" dirty="0">
                <a:solidFill>
                  <a:srgbClr val="FFFFFF"/>
                </a:solidFill>
                <a:latin typeface="+mn-lt"/>
                <a:cs typeface="Calibri"/>
                <a:hlinkClick r:id="rId3"/>
              </a:rPr>
              <a:t>s</a:t>
            </a:r>
            <a:r>
              <a:rPr sz="900" i="1" dirty="0">
                <a:solidFill>
                  <a:srgbClr val="FFFFFF"/>
                </a:solidFill>
                <a:latin typeface="+mn-lt"/>
                <a:cs typeface="Calibri"/>
                <a:hlinkClick r:id="rId3"/>
              </a:rPr>
              <a:t>-</a:t>
            </a:r>
            <a:r>
              <a:rPr sz="900" i="1" spc="-40" dirty="0">
                <a:solidFill>
                  <a:srgbClr val="FFFFFF"/>
                </a:solidFill>
                <a:latin typeface="+mn-lt"/>
                <a:cs typeface="Calibri"/>
                <a:hlinkClick r:id="rId3"/>
              </a:rPr>
              <a:t>d</a:t>
            </a:r>
            <a:r>
              <a:rPr sz="900" i="1" spc="10" dirty="0">
                <a:solidFill>
                  <a:srgbClr val="FFFFFF"/>
                </a:solidFill>
                <a:latin typeface="+mn-lt"/>
                <a:cs typeface="Calibri"/>
                <a:hlinkClick r:id="rId3"/>
              </a:rPr>
              <a:t>e</a:t>
            </a:r>
            <a:r>
              <a:rPr sz="900" i="1" dirty="0">
                <a:solidFill>
                  <a:srgbClr val="FFFFFF"/>
                </a:solidFill>
                <a:latin typeface="+mn-lt"/>
                <a:cs typeface="Calibri"/>
                <a:hlinkClick r:id="rId3"/>
              </a:rPr>
              <a:t>-</a:t>
            </a:r>
            <a:r>
              <a:rPr sz="900" i="1" spc="-45" dirty="0">
                <a:solidFill>
                  <a:srgbClr val="FFFFFF"/>
                </a:solidFill>
                <a:latin typeface="+mn-lt"/>
                <a:cs typeface="Calibri"/>
                <a:hlinkClick r:id="rId3"/>
              </a:rPr>
              <a:t>c</a:t>
            </a:r>
            <a:r>
              <a:rPr sz="900" i="1" spc="-40" dirty="0">
                <a:solidFill>
                  <a:srgbClr val="FFFFFF"/>
                </a:solidFill>
                <a:latin typeface="+mn-lt"/>
                <a:cs typeface="Calibri"/>
                <a:hlinkClick r:id="rId3"/>
              </a:rPr>
              <a:t>a</a:t>
            </a:r>
            <a:r>
              <a:rPr sz="900" i="1" spc="5" dirty="0">
                <a:solidFill>
                  <a:srgbClr val="FFFFFF"/>
                </a:solidFill>
                <a:latin typeface="+mn-lt"/>
                <a:cs typeface="Calibri"/>
                <a:hlinkClick r:id="rId3"/>
              </a:rPr>
              <a:t>l</a:t>
            </a:r>
            <a:r>
              <a:rPr sz="900" i="1" spc="-40" dirty="0">
                <a:solidFill>
                  <a:srgbClr val="FFFFFF"/>
                </a:solidFill>
                <a:latin typeface="+mn-lt"/>
                <a:cs typeface="Calibri"/>
                <a:hlinkClick r:id="rId3"/>
              </a:rPr>
              <a:t>a</a:t>
            </a:r>
            <a:r>
              <a:rPr sz="900" i="1" spc="5" dirty="0">
                <a:solidFill>
                  <a:srgbClr val="FFFFFF"/>
                </a:solidFill>
                <a:latin typeface="+mn-lt"/>
                <a:cs typeface="Calibri"/>
                <a:hlinkClick r:id="rId3"/>
              </a:rPr>
              <a:t>i</a:t>
            </a:r>
            <a:r>
              <a:rPr sz="900" i="1" spc="-20" dirty="0">
                <a:solidFill>
                  <a:srgbClr val="FFFFFF"/>
                </a:solidFill>
                <a:latin typeface="+mn-lt"/>
                <a:cs typeface="Calibri"/>
                <a:hlinkClick r:id="rId3"/>
              </a:rPr>
              <a:t>s</a:t>
            </a:r>
            <a:r>
              <a:rPr sz="900" i="1" spc="15" dirty="0">
                <a:solidFill>
                  <a:srgbClr val="FFFFFF"/>
                </a:solidFill>
                <a:latin typeface="+mn-lt"/>
                <a:cs typeface="Calibri"/>
                <a:hlinkClick r:id="rId3"/>
              </a:rPr>
              <a:t>.</a:t>
            </a:r>
            <a:r>
              <a:rPr sz="900" i="1" spc="-40" dirty="0">
                <a:solidFill>
                  <a:srgbClr val="FFFFFF"/>
                </a:solidFill>
                <a:latin typeface="+mn-lt"/>
                <a:cs typeface="Calibri"/>
                <a:hlinkClick r:id="rId3"/>
              </a:rPr>
              <a:t>d</a:t>
            </a:r>
            <a:r>
              <a:rPr sz="900" i="1" spc="10" dirty="0">
                <a:solidFill>
                  <a:srgbClr val="FFFFFF"/>
                </a:solidFill>
                <a:latin typeface="+mn-lt"/>
                <a:cs typeface="Calibri"/>
                <a:hlinkClick r:id="rId3"/>
              </a:rPr>
              <a:t>e</a:t>
            </a:r>
            <a:r>
              <a:rPr sz="900" i="1" spc="-15" dirty="0">
                <a:solidFill>
                  <a:srgbClr val="FFFFFF"/>
                </a:solidFill>
                <a:latin typeface="+mn-lt"/>
                <a:cs typeface="Calibri"/>
                <a:hlinkClick r:id="rId3"/>
              </a:rPr>
              <a:t>v</a:t>
            </a:r>
            <a:r>
              <a:rPr sz="900" i="1" spc="10" dirty="0">
                <a:solidFill>
                  <a:srgbClr val="FFFFFF"/>
                </a:solidFill>
                <a:latin typeface="+mn-lt"/>
                <a:cs typeface="Calibri"/>
                <a:hlinkClick r:id="rId3"/>
              </a:rPr>
              <a:t>e</a:t>
            </a:r>
            <a:r>
              <a:rPr sz="900" i="1" spc="5" dirty="0">
                <a:solidFill>
                  <a:srgbClr val="FFFFFF"/>
                </a:solidFill>
                <a:latin typeface="+mn-lt"/>
                <a:cs typeface="Calibri"/>
                <a:hlinkClick r:id="rId3"/>
              </a:rPr>
              <a:t>l</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p</a:t>
            </a:r>
            <a:r>
              <a:rPr sz="900" i="1" spc="-35" dirty="0">
                <a:solidFill>
                  <a:srgbClr val="FFFFFF"/>
                </a:solidFill>
                <a:latin typeface="+mn-lt"/>
                <a:cs typeface="Calibri"/>
                <a:hlinkClick r:id="rId3"/>
              </a:rPr>
              <a:t>p</a:t>
            </a:r>
            <a:r>
              <a:rPr sz="900" i="1" spc="10" dirty="0">
                <a:solidFill>
                  <a:srgbClr val="FFFFFF"/>
                </a:solidFill>
                <a:latin typeface="+mn-lt"/>
                <a:cs typeface="Calibri"/>
                <a:hlinkClick r:id="rId3"/>
              </a:rPr>
              <a:t>e</a:t>
            </a:r>
            <a:r>
              <a:rPr sz="900" i="1" spc="-60" dirty="0">
                <a:solidFill>
                  <a:srgbClr val="FFFFFF"/>
                </a:solidFill>
                <a:latin typeface="+mn-lt"/>
                <a:cs typeface="Calibri"/>
                <a:hlinkClick r:id="rId3"/>
              </a:rPr>
              <a:t>m</a:t>
            </a:r>
            <a:r>
              <a:rPr sz="900" i="1" spc="10" dirty="0">
                <a:solidFill>
                  <a:srgbClr val="FFFFFF"/>
                </a:solidFill>
                <a:latin typeface="+mn-lt"/>
                <a:cs typeface="Calibri"/>
                <a:hlinkClick r:id="rId3"/>
              </a:rPr>
              <a:t>e</a:t>
            </a:r>
            <a:r>
              <a:rPr sz="900" i="1" spc="-40" dirty="0">
                <a:solidFill>
                  <a:srgbClr val="FFFFFF"/>
                </a:solidFill>
                <a:latin typeface="+mn-lt"/>
                <a:cs typeface="Calibri"/>
                <a:hlinkClick r:id="rId3"/>
              </a:rPr>
              <a:t>n</a:t>
            </a:r>
            <a:r>
              <a:rPr sz="900" i="1" spc="-20" dirty="0">
                <a:solidFill>
                  <a:srgbClr val="FFFFFF"/>
                </a:solidFill>
                <a:latin typeface="+mn-lt"/>
                <a:cs typeface="Calibri"/>
                <a:hlinkClick r:id="rId3"/>
              </a:rPr>
              <a:t>t</a:t>
            </a:r>
            <a:r>
              <a:rPr sz="900" i="1" dirty="0">
                <a:solidFill>
                  <a:srgbClr val="FFFFFF"/>
                </a:solidFill>
                <a:latin typeface="+mn-lt"/>
                <a:cs typeface="Calibri"/>
                <a:hlinkClick r:id="rId3"/>
              </a:rPr>
              <a:t>-</a:t>
            </a:r>
            <a:r>
              <a:rPr sz="900" i="1" spc="-40" dirty="0">
                <a:solidFill>
                  <a:srgbClr val="FFFFFF"/>
                </a:solidFill>
                <a:latin typeface="+mn-lt"/>
                <a:cs typeface="Calibri"/>
                <a:hlinkClick r:id="rId3"/>
              </a:rPr>
              <a:t>durab</a:t>
            </a:r>
            <a:r>
              <a:rPr sz="900" i="1" spc="5" dirty="0">
                <a:solidFill>
                  <a:srgbClr val="FFFFFF"/>
                </a:solidFill>
                <a:latin typeface="+mn-lt"/>
                <a:cs typeface="Calibri"/>
                <a:hlinkClick r:id="rId3"/>
              </a:rPr>
              <a:t>l</a:t>
            </a:r>
            <a:r>
              <a:rPr sz="900" i="1" spc="10" dirty="0">
                <a:solidFill>
                  <a:srgbClr val="FFFFFF"/>
                </a:solidFill>
                <a:latin typeface="+mn-lt"/>
                <a:cs typeface="Calibri"/>
                <a:hlinkClick r:id="rId3"/>
              </a:rPr>
              <a:t>e</a:t>
            </a:r>
            <a:r>
              <a:rPr sz="900" i="1" spc="15" dirty="0">
                <a:solidFill>
                  <a:srgbClr val="FFFFFF"/>
                </a:solidFill>
                <a:latin typeface="+mn-lt"/>
                <a:cs typeface="Calibri"/>
                <a:hlinkClick r:id="rId3"/>
              </a:rPr>
              <a:t>.</a:t>
            </a:r>
            <a:r>
              <a:rPr sz="900" i="1" spc="-35" dirty="0">
                <a:solidFill>
                  <a:srgbClr val="FFFFFF"/>
                </a:solidFill>
                <a:latin typeface="+mn-lt"/>
                <a:cs typeface="Calibri"/>
                <a:hlinkClick r:id="rId3"/>
              </a:rPr>
              <a:t>g</a:t>
            </a:r>
            <a:r>
              <a:rPr sz="900" i="1" spc="-25" dirty="0">
                <a:solidFill>
                  <a:srgbClr val="FFFFFF"/>
                </a:solidFill>
                <a:latin typeface="+mn-lt"/>
                <a:cs typeface="Calibri"/>
                <a:hlinkClick r:id="rId3"/>
              </a:rPr>
              <a:t>o</a:t>
            </a:r>
            <a:r>
              <a:rPr sz="900" i="1" spc="-40" dirty="0">
                <a:solidFill>
                  <a:srgbClr val="FFFFFF"/>
                </a:solidFill>
                <a:latin typeface="+mn-lt"/>
                <a:cs typeface="Calibri"/>
                <a:hlinkClick r:id="rId3"/>
              </a:rPr>
              <a:t>u</a:t>
            </a:r>
            <a:r>
              <a:rPr sz="900" i="1" spc="-15" dirty="0">
                <a:solidFill>
                  <a:srgbClr val="FFFFFF"/>
                </a:solidFill>
                <a:latin typeface="+mn-lt"/>
                <a:cs typeface="Calibri"/>
                <a:hlinkClick r:id="rId3"/>
              </a:rPr>
              <a:t>v</a:t>
            </a:r>
            <a:r>
              <a:rPr sz="900" i="1" spc="15" dirty="0">
                <a:solidFill>
                  <a:srgbClr val="FFFFFF"/>
                </a:solidFill>
                <a:latin typeface="+mn-lt"/>
                <a:cs typeface="Calibri"/>
                <a:hlinkClick r:id="rId3"/>
              </a:rPr>
              <a:t>.</a:t>
            </a:r>
            <a:r>
              <a:rPr sz="900" i="1" spc="-5" dirty="0">
                <a:solidFill>
                  <a:srgbClr val="FFFFFF"/>
                </a:solidFill>
                <a:latin typeface="+mn-lt"/>
                <a:cs typeface="Calibri"/>
                <a:hlinkClick r:id="rId3"/>
              </a:rPr>
              <a:t>f</a:t>
            </a:r>
            <a:r>
              <a:rPr sz="900" i="1" spc="-50" dirty="0">
                <a:solidFill>
                  <a:srgbClr val="FFFFFF"/>
                </a:solidFill>
                <a:latin typeface="+mn-lt"/>
                <a:cs typeface="Calibri"/>
                <a:hlinkClick r:id="rId3"/>
              </a:rPr>
              <a:t>r</a:t>
            </a:r>
            <a:endParaRPr sz="900" dirty="0">
              <a:latin typeface="+mn-lt"/>
              <a:cs typeface="Calibri"/>
            </a:endParaRPr>
          </a:p>
        </p:txBody>
      </p:sp>
      <p:sp>
        <p:nvSpPr>
          <p:cNvPr id="15" name="Rectangle 14"/>
          <p:cNvSpPr/>
          <p:nvPr/>
        </p:nvSpPr>
        <p:spPr>
          <a:xfrm>
            <a:off x="817730" y="655136"/>
            <a:ext cx="9381437" cy="276999"/>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marL="12700" algn="ctr">
              <a:defRPr/>
            </a:pPr>
            <a:r>
              <a:rPr lang="fr-FR" sz="1200" b="1" dirty="0">
                <a:solidFill>
                  <a:srgbClr val="760053"/>
                </a:solidFill>
                <a:ea typeface="Calibri" pitchFamily="34" charset="0"/>
                <a:cs typeface="Calibri" pitchFamily="34" charset="0"/>
              </a:rPr>
              <a:t>Bilan </a:t>
            </a:r>
            <a:r>
              <a:rPr lang="fr-FR" sz="1200" b="1" dirty="0" smtClean="0">
                <a:solidFill>
                  <a:srgbClr val="760053"/>
                </a:solidFill>
                <a:ea typeface="Calibri" pitchFamily="34" charset="0"/>
                <a:cs typeface="Calibri" pitchFamily="34" charset="0"/>
              </a:rPr>
              <a:t>2014 de </a:t>
            </a:r>
            <a:r>
              <a:rPr lang="fr-FR" sz="1200" b="1" dirty="0">
                <a:solidFill>
                  <a:srgbClr val="760053"/>
                </a:solidFill>
                <a:ea typeface="Calibri" pitchFamily="34" charset="0"/>
                <a:cs typeface="Calibri" pitchFamily="34" charset="0"/>
              </a:rPr>
              <a:t>la saisie sous le portail SPLS par </a:t>
            </a:r>
            <a:r>
              <a:rPr lang="fr-FR" sz="1200" b="1" dirty="0" smtClean="0">
                <a:solidFill>
                  <a:srgbClr val="760053"/>
                </a:solidFill>
                <a:ea typeface="Calibri" pitchFamily="34" charset="0"/>
                <a:cs typeface="Calibri" pitchFamily="34" charset="0"/>
              </a:rPr>
              <a:t>MOA HLM (données du 16/01/2015)</a:t>
            </a:r>
          </a:p>
        </p:txBody>
      </p:sp>
      <p:sp>
        <p:nvSpPr>
          <p:cNvPr id="9226" name="object 3"/>
          <p:cNvSpPr>
            <a:spLocks noChangeArrowheads="1"/>
          </p:cNvSpPr>
          <p:nvPr/>
        </p:nvSpPr>
        <p:spPr bwMode="auto">
          <a:xfrm flipV="1">
            <a:off x="817730" y="439749"/>
            <a:ext cx="9381437" cy="107694"/>
          </a:xfrm>
          <a:custGeom>
            <a:avLst/>
            <a:gdLst>
              <a:gd name="T0" fmla="*/ 0 w 8914130"/>
              <a:gd name="T1" fmla="*/ 0 h 152406"/>
              <a:gd name="T2" fmla="*/ 8914130 w 8914130"/>
              <a:gd name="T3" fmla="*/ 0 h 152406"/>
            </a:gdLst>
            <a:ahLst/>
            <a:cxnLst/>
            <a:rect l="T0" t="T1" r="T2" b="T3"/>
            <a:pathLst>
              <a:path w="8914130" h="152406">
                <a:moveTo>
                  <a:pt x="0" y="0"/>
                </a:moveTo>
                <a:lnTo>
                  <a:pt x="8913812" y="0"/>
                </a:lnTo>
              </a:path>
            </a:pathLst>
          </a:custGeom>
          <a:noFill/>
          <a:ln w="16509">
            <a:solidFill>
              <a:srgbClr val="FFC000"/>
            </a:solidFill>
            <a:miter lim="800000"/>
            <a:headEnd/>
            <a:tailEnd/>
          </a:ln>
        </p:spPr>
        <p:txBody>
          <a:bodyPr lIns="0" tIns="0" rIns="0" bIns="0">
            <a:spAutoFit/>
          </a:bodyPr>
          <a:lstStyle/>
          <a:p>
            <a:endParaRPr lang="fr-FR">
              <a:latin typeface="Calibri" pitchFamily="34" charset="0"/>
            </a:endParaRPr>
          </a:p>
        </p:txBody>
      </p:sp>
      <p:sp>
        <p:nvSpPr>
          <p:cNvPr id="9227" name="object 2"/>
          <p:cNvSpPr>
            <a:spLocks noChangeArrowheads="1"/>
          </p:cNvSpPr>
          <p:nvPr/>
        </p:nvSpPr>
        <p:spPr bwMode="auto">
          <a:xfrm>
            <a:off x="817730" y="601289"/>
            <a:ext cx="9381437" cy="32533"/>
          </a:xfrm>
          <a:custGeom>
            <a:avLst/>
            <a:gdLst>
              <a:gd name="T0" fmla="*/ 0 w 8914130"/>
              <a:gd name="T1" fmla="*/ 0 h 45719"/>
              <a:gd name="T2" fmla="*/ 8914130 w 8914130"/>
              <a:gd name="T3" fmla="*/ 0 h 45719"/>
            </a:gdLst>
            <a:ahLst/>
            <a:cxnLst/>
            <a:rect l="T0" t="T1" r="T2" b="T3"/>
            <a:pathLst>
              <a:path w="8914130" h="45719">
                <a:moveTo>
                  <a:pt x="0" y="0"/>
                </a:moveTo>
                <a:lnTo>
                  <a:pt x="8913812" y="0"/>
                </a:lnTo>
              </a:path>
            </a:pathLst>
          </a:custGeom>
          <a:noFill/>
          <a:ln w="46990">
            <a:solidFill>
              <a:srgbClr val="FFC000"/>
            </a:solidFill>
            <a:miter lim="800000"/>
            <a:headEnd/>
            <a:tailEnd/>
          </a:ln>
        </p:spPr>
        <p:txBody>
          <a:bodyPr lIns="0" tIns="0" rIns="0" bIns="0">
            <a:spAutoFit/>
          </a:bodyPr>
          <a:lstStyle/>
          <a:p>
            <a:endParaRPr lang="fr-FR">
              <a:latin typeface="Calibri" pitchFamily="34" charset="0"/>
            </a:endParaRPr>
          </a:p>
        </p:txBody>
      </p:sp>
      <p:sp>
        <p:nvSpPr>
          <p:cNvPr id="22" name="ZoneTexte 21"/>
          <p:cNvSpPr txBox="1"/>
          <p:nvPr/>
        </p:nvSpPr>
        <p:spPr>
          <a:xfrm>
            <a:off x="850900" y="6369050"/>
            <a:ext cx="9677400" cy="400110"/>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ctr">
              <a:defRPr sz="900" b="1" i="0" u="none" strike="noStrike" kern="1200" baseline="0">
                <a:solidFill>
                  <a:prstClr val="black"/>
                </a:solidFill>
                <a:latin typeface="+mn-lt"/>
                <a:ea typeface="+mn-ea"/>
                <a:cs typeface="+mn-cs"/>
              </a:defRPr>
            </a:pPr>
            <a:r>
              <a:rPr lang="fr-FR" sz="1000" dirty="0">
                <a:solidFill>
                  <a:srgbClr val="FF0000"/>
                </a:solidFill>
              </a:rPr>
              <a:t>Ce bilan ne </a:t>
            </a:r>
            <a:r>
              <a:rPr lang="fr-FR" sz="1000" dirty="0" smtClean="0">
                <a:solidFill>
                  <a:srgbClr val="FF0000"/>
                </a:solidFill>
              </a:rPr>
              <a:t>comprend pas les demandes </a:t>
            </a:r>
            <a:r>
              <a:rPr lang="fr-FR" sz="1000" dirty="0" smtClean="0">
                <a:solidFill>
                  <a:prstClr val="black"/>
                </a:solidFill>
              </a:rPr>
              <a:t> des MOA non habilités à SPLS, MOA occasionnels, porteurs de projets structures, nombreux en 2014, dont les demandes ont été saisies directement par les gestionnaires dans GALION  --&gt;  PIA (125LLS), EHPAD (177LLS),  AAP PLAI (120LLS), Rés. Soc. (127 PLAI)…</a:t>
            </a:r>
          </a:p>
        </p:txBody>
      </p:sp>
      <p:sp>
        <p:nvSpPr>
          <p:cNvPr id="18" name="Rectangle 17"/>
          <p:cNvSpPr/>
          <p:nvPr/>
        </p:nvSpPr>
        <p:spPr>
          <a:xfrm>
            <a:off x="8547100" y="1035050"/>
            <a:ext cx="1739900" cy="1384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fontAlgn="auto">
              <a:spcBef>
                <a:spcPts val="0"/>
              </a:spcBef>
              <a:spcAft>
                <a:spcPts val="0"/>
              </a:spcAft>
              <a:defRPr sz="1080" b="1" i="0" u="none" strike="noStrike" kern="1200" baseline="0">
                <a:solidFill>
                  <a:sysClr val="windowText" lastClr="000000"/>
                </a:solidFill>
                <a:latin typeface="+mn-lt"/>
                <a:ea typeface="+mn-ea"/>
                <a:cs typeface="+mn-cs"/>
              </a:defRPr>
            </a:pPr>
            <a:r>
              <a:rPr lang="fr-FR" sz="1400" b="1" dirty="0" smtClean="0">
                <a:solidFill>
                  <a:schemeClr val="bg1"/>
                </a:solidFill>
              </a:rPr>
              <a:t>94% des logements PLUS/PLAI/PLS financés en 2014 ont été saisis par les MOA HLM via le portail SPLS</a:t>
            </a:r>
            <a:endParaRPr lang="fr-FR" sz="1400" b="1" dirty="0">
              <a:solidFill>
                <a:schemeClr val="bg1"/>
              </a:solidFill>
            </a:endParaRPr>
          </a:p>
        </p:txBody>
      </p:sp>
      <p:graphicFrame>
        <p:nvGraphicFramePr>
          <p:cNvPr id="16" name="Graphique 15"/>
          <p:cNvGraphicFramePr>
            <a:graphicFrameLocks/>
          </p:cNvGraphicFramePr>
          <p:nvPr/>
        </p:nvGraphicFramePr>
        <p:xfrm>
          <a:off x="850900" y="1035050"/>
          <a:ext cx="7620000" cy="5181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1444</TotalTime>
  <Words>756</Words>
  <Application>Microsoft Office PowerPoint</Application>
  <PresentationFormat>Personnalisé</PresentationFormat>
  <Paragraphs>188</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8</vt:i4>
      </vt:variant>
    </vt:vector>
  </HeadingPairs>
  <TitlesOfParts>
    <vt:vector size="16" baseType="lpstr">
      <vt:lpstr>Arial Unicode MS</vt:lpstr>
      <vt:lpstr>Arial</vt:lpstr>
      <vt:lpstr>Calibri</vt:lpstr>
      <vt:lpstr>Liberation Sans</vt:lpstr>
      <vt:lpstr>Liberation Serif</vt:lpstr>
      <vt:lpstr>Times New Roman</vt:lpstr>
      <vt:lpstr>Office Theme</vt:lpstr>
      <vt:lpstr>10_Conception personnalisée</vt:lpstr>
      <vt:lpstr>COPIL SPLS 28/01</vt:lpstr>
      <vt:lpstr>COPIL SPLS 28/01</vt:lpstr>
      <vt:lpstr>BILAN et perspectives régions expérimentatrices</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SITADEL 2014 07</dc:title>
  <dc:creator>nicolas.lescastreyres</dc:creator>
  <cp:lastModifiedBy>Antonin Kerhervé</cp:lastModifiedBy>
  <cp:revision>74</cp:revision>
  <dcterms:created xsi:type="dcterms:W3CDTF">2014-09-23T11:54:24Z</dcterms:created>
  <dcterms:modified xsi:type="dcterms:W3CDTF">2015-01-28T12:50:46Z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2014-09-17T00:00:00Z</vt:filetime>
  </property>
  <property fmtid="{D5CDD505-2E9C-101B-9397-08002B2CF9AE}" pid="3" name="LastSaved">
    <vt:filetime>2014-09-23T00:00:00Z</vt:filetime>
  </property>
</Properties>
</file>